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3" r:id="rId2"/>
    <p:sldId id="264" r:id="rId3"/>
    <p:sldId id="288" r:id="rId4"/>
    <p:sldId id="256" r:id="rId5"/>
    <p:sldId id="274" r:id="rId6"/>
    <p:sldId id="262" r:id="rId7"/>
    <p:sldId id="291" r:id="rId8"/>
    <p:sldId id="272" r:id="rId9"/>
    <p:sldId id="260" r:id="rId10"/>
    <p:sldId id="292" r:id="rId11"/>
    <p:sldId id="270" r:id="rId12"/>
    <p:sldId id="269" r:id="rId13"/>
    <p:sldId id="280" r:id="rId14"/>
    <p:sldId id="297" r:id="rId15"/>
    <p:sldId id="296" r:id="rId16"/>
    <p:sldId id="273" r:id="rId17"/>
    <p:sldId id="295" r:id="rId18"/>
    <p:sldId id="281" r:id="rId19"/>
    <p:sldId id="293" r:id="rId20"/>
    <p:sldId id="294" r:id="rId21"/>
    <p:sldId id="286" r:id="rId22"/>
    <p:sldId id="289" r:id="rId23"/>
    <p:sldId id="290" r:id="rId24"/>
    <p:sldId id="298" r:id="rId25"/>
    <p:sldId id="299" r:id="rId26"/>
    <p:sldId id="300" r:id="rId27"/>
    <p:sldId id="301" r:id="rId28"/>
    <p:sldId id="30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26" autoAdjust="0"/>
    <p:restoredTop sz="79797" autoAdjust="0"/>
  </p:normalViewPr>
  <p:slideViewPr>
    <p:cSldViewPr>
      <p:cViewPr varScale="1">
        <p:scale>
          <a:sx n="70" d="100"/>
          <a:sy n="70" d="100"/>
        </p:scale>
        <p:origin x="-330" y="-90"/>
      </p:cViewPr>
      <p:guideLst>
        <p:guide orient="horz" pos="2160"/>
        <p:guide pos="2880"/>
      </p:guideLst>
    </p:cSldViewPr>
  </p:slideViewPr>
  <p:outlineViewPr>
    <p:cViewPr>
      <p:scale>
        <a:sx n="33" d="100"/>
        <a:sy n="33" d="100"/>
      </p:scale>
      <p:origin x="0" y="106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DAECB-2EDE-4D89-8E21-0F5D472B3BCE}" type="datetimeFigureOut">
              <a:rPr lang="en-GB" smtClean="0"/>
              <a:pPr/>
              <a:t>08/07/2012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D0188E-1FE0-44BC-AFF1-145775953241}"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Air_pollution" TargetMode="External"/><Relationship Id="rId3" Type="http://schemas.openxmlformats.org/officeDocument/2006/relationships/hyperlink" Target="http://en.wikipedia.org/wiki/Colloid" TargetMode="External"/><Relationship Id="rId7" Type="http://schemas.openxmlformats.org/officeDocument/2006/relationships/hyperlink" Target="http://en.wikipedia.org/wiki/Gas"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en.wikipedia.org/wiki/Liquid" TargetMode="External"/><Relationship Id="rId5" Type="http://schemas.openxmlformats.org/officeDocument/2006/relationships/hyperlink" Target="http://en.wikipedia.org/wiki/Solid" TargetMode="External"/><Relationship Id="rId4" Type="http://schemas.openxmlformats.org/officeDocument/2006/relationships/hyperlink" Target="http://en.wikipedia.org/wiki/Suspension_(chemistry)"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Not interested</a:t>
            </a:r>
            <a:r>
              <a:rPr lang="en-GB" baseline="0" dirty="0" smtClean="0"/>
              <a:t> in GHGs. Aerosols: </a:t>
            </a:r>
          </a:p>
          <a:p>
            <a:r>
              <a:rPr lang="en-GB" dirty="0" smtClean="0"/>
              <a:t>an </a:t>
            </a:r>
            <a:r>
              <a:rPr lang="en-GB" b="1" dirty="0" smtClean="0"/>
              <a:t>aerosol</a:t>
            </a:r>
            <a:r>
              <a:rPr lang="en-GB" dirty="0" smtClean="0"/>
              <a:t> is a </a:t>
            </a:r>
            <a:r>
              <a:rPr lang="en-GB" dirty="0" smtClean="0">
                <a:hlinkClick r:id="rId3" tooltip="Colloid"/>
              </a:rPr>
              <a:t>colloid</a:t>
            </a:r>
            <a:r>
              <a:rPr lang="en-GB" dirty="0" smtClean="0"/>
              <a:t> </a:t>
            </a:r>
            <a:r>
              <a:rPr lang="en-GB" dirty="0" smtClean="0">
                <a:hlinkClick r:id="rId4" tooltip="Suspension (chemistry)"/>
              </a:rPr>
              <a:t>suspension</a:t>
            </a:r>
            <a:r>
              <a:rPr lang="en-GB" dirty="0" smtClean="0"/>
              <a:t> of fine </a:t>
            </a:r>
            <a:r>
              <a:rPr lang="en-GB" dirty="0" smtClean="0">
                <a:hlinkClick r:id="rId5" tooltip="Solid"/>
              </a:rPr>
              <a:t>solid</a:t>
            </a:r>
            <a:r>
              <a:rPr lang="en-GB" dirty="0" smtClean="0"/>
              <a:t> particles or </a:t>
            </a:r>
            <a:r>
              <a:rPr lang="en-GB" dirty="0" smtClean="0">
                <a:hlinkClick r:id="rId6" tooltip="Liquid"/>
              </a:rPr>
              <a:t>liquid</a:t>
            </a:r>
            <a:r>
              <a:rPr lang="en-GB" dirty="0" smtClean="0"/>
              <a:t> droplets in a </a:t>
            </a:r>
            <a:r>
              <a:rPr lang="en-GB" dirty="0" smtClean="0">
                <a:hlinkClick r:id="rId7" tooltip="Gas"/>
              </a:rPr>
              <a:t>gas</a:t>
            </a:r>
            <a:r>
              <a:rPr lang="en-GB" dirty="0" smtClean="0"/>
              <a:t>. Examples are clouds, and </a:t>
            </a:r>
            <a:r>
              <a:rPr lang="en-GB" dirty="0" smtClean="0">
                <a:hlinkClick r:id="rId8" tooltip="Air pollution"/>
              </a:rPr>
              <a:t>air pollution</a:t>
            </a:r>
            <a:r>
              <a:rPr lang="en-GB" dirty="0" smtClean="0"/>
              <a:t> such as smog and smoke</a:t>
            </a:r>
            <a:endParaRPr lang="en-GB" baseline="0" dirty="0" smtClean="0"/>
          </a:p>
          <a:p>
            <a:r>
              <a:rPr lang="en-GB" baseline="0" dirty="0" smtClean="0"/>
              <a:t>Not aerosol spray cans</a:t>
            </a:r>
          </a:p>
          <a:p>
            <a:r>
              <a:rPr lang="en-GB" baseline="0" dirty="0" smtClean="0"/>
              <a:t>By growth I mean linear extension and by variations </a:t>
            </a:r>
            <a:r>
              <a:rPr lang="en-GB" baseline="0" dirty="0" err="1" smtClean="0"/>
              <a:t>i</a:t>
            </a:r>
            <a:r>
              <a:rPr lang="en-GB" baseline="0" dirty="0" smtClean="0"/>
              <a:t> mean multi-decadal variations</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Describe the changes in aerosols in the late 20</a:t>
            </a:r>
            <a:r>
              <a:rPr lang="en-GB" sz="1200" kern="1200" baseline="30000" dirty="0" smtClean="0">
                <a:solidFill>
                  <a:schemeClr val="tx1"/>
                </a:solidFill>
                <a:latin typeface="+mn-lt"/>
                <a:ea typeface="+mn-ea"/>
                <a:cs typeface="+mn-cs"/>
              </a:rPr>
              <a:t>th</a:t>
            </a:r>
            <a:r>
              <a:rPr lang="en-GB" sz="1200" kern="1200" dirty="0" smtClean="0">
                <a:solidFill>
                  <a:schemeClr val="tx1"/>
                </a:solidFill>
                <a:latin typeface="+mn-lt"/>
                <a:ea typeface="+mn-ea"/>
                <a:cs typeface="+mn-cs"/>
              </a:rPr>
              <a:t> C</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Until recently, the prevailing consensus has been that the AMO is a mode of internal variability within the climate system</a:t>
            </a:r>
            <a:r>
              <a:rPr lang="en-GB" sz="1200" kern="1200" baseline="30000" dirty="0" smtClean="0">
                <a:solidFill>
                  <a:schemeClr val="tx1"/>
                </a:solidFill>
                <a:latin typeface="+mn-lt"/>
                <a:ea typeface="+mn-ea"/>
                <a:cs typeface="+mn-cs"/>
              </a:rPr>
              <a:t>20</a:t>
            </a:r>
            <a:r>
              <a:rPr lang="en-GB" sz="1200" kern="1200" dirty="0" smtClean="0">
                <a:solidFill>
                  <a:schemeClr val="tx1"/>
                </a:solidFill>
                <a:latin typeface="+mn-lt"/>
                <a:ea typeface="+mn-ea"/>
                <a:cs typeface="+mn-cs"/>
              </a:rPr>
              <a:t>. However, there is increasing evidence pointing towards external factors (volcanoes and anthropogenic aerosols) as drivers of AMO variability during the observed period. Large volcanic events are linked to cool phases in SSTs</a:t>
            </a:r>
            <a:r>
              <a:rPr lang="en-GB" sz="1200" kern="1200" baseline="30000" dirty="0" smtClean="0">
                <a:solidFill>
                  <a:schemeClr val="tx1"/>
                </a:solidFill>
                <a:latin typeface="+mn-lt"/>
                <a:ea typeface="+mn-ea"/>
                <a:cs typeface="+mn-cs"/>
              </a:rPr>
              <a:t>21</a:t>
            </a:r>
            <a:r>
              <a:rPr lang="en-GB" sz="1200" kern="1200" dirty="0" smtClean="0">
                <a:solidFill>
                  <a:schemeClr val="tx1"/>
                </a:solidFill>
                <a:latin typeface="+mn-lt"/>
                <a:ea typeface="+mn-ea"/>
                <a:cs typeface="+mn-cs"/>
              </a:rPr>
              <a:t>  and recent work revisiting Atlantic variability in current global climate models also identifies an important role of past anthropogenic aerosol emissions in determining much of the observed multi-decadal change</a:t>
            </a:r>
            <a:r>
              <a:rPr lang="en-GB" sz="1200" kern="1200" baseline="30000" dirty="0" smtClean="0">
                <a:solidFill>
                  <a:schemeClr val="tx1"/>
                </a:solidFill>
                <a:latin typeface="+mn-lt"/>
                <a:ea typeface="+mn-ea"/>
                <a:cs typeface="+mn-cs"/>
              </a:rPr>
              <a:t>9</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Focus peoples attention to the centre of the Maps</a:t>
            </a:r>
          </a:p>
          <a:p>
            <a:endParaRPr lang="en-GB" dirty="0" smtClean="0"/>
          </a:p>
          <a:p>
            <a:r>
              <a:rPr lang="en-GB" dirty="0" smtClean="0"/>
              <a:t>Maps of aerosol optical depth</a:t>
            </a:r>
          </a:p>
          <a:p>
            <a:endParaRPr lang="en-GB" dirty="0" smtClean="0"/>
          </a:p>
          <a:p>
            <a:r>
              <a:rPr lang="en-GB" dirty="0" smtClean="0"/>
              <a:t>Fossil fuel= Fossil fuel organic</a:t>
            </a:r>
            <a:r>
              <a:rPr lang="en-GB" baseline="0" dirty="0" smtClean="0"/>
              <a:t> carbon</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So, lets look at some actual corals as </a:t>
            </a:r>
            <a:r>
              <a:rPr lang="en-GB" dirty="0" err="1" smtClean="0"/>
              <a:t>thats</a:t>
            </a:r>
            <a:r>
              <a:rPr lang="en-GB" dirty="0" smtClean="0"/>
              <a:t> what were here to model...</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Masterchronologies</a:t>
            </a:r>
            <a:r>
              <a:rPr lang="en-GB" dirty="0" smtClean="0"/>
              <a:t>  were constructed from standardized coral growth chronologies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Sourced Caribbean coral data (nothing in the NOAA repository)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a:buNone/>
            </a:pPr>
            <a:r>
              <a:rPr lang="en-GB" dirty="0" smtClean="0"/>
              <a:t>Number of sites disregarded:</a:t>
            </a:r>
          </a:p>
          <a:p>
            <a:pPr>
              <a:buNone/>
            </a:pPr>
            <a:r>
              <a:rPr lang="en-GB" dirty="0" smtClean="0"/>
              <a:t>-single colony chronologies </a:t>
            </a:r>
          </a:p>
          <a:p>
            <a:pPr>
              <a:buNone/>
            </a:pPr>
            <a:r>
              <a:rPr lang="en-GB" dirty="0" smtClean="0"/>
              <a:t>-heavily influenced by land-based runoff, river plumes &amp; other local stressors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Start with observations to</a:t>
            </a:r>
            <a:r>
              <a:rPr lang="en-GB" baseline="0" dirty="0" smtClean="0"/>
              <a:t> convince people that </a:t>
            </a:r>
            <a:r>
              <a:rPr lang="en-GB" baseline="0" dirty="0" err="1" smtClean="0"/>
              <a:t>dont</a:t>
            </a:r>
            <a:r>
              <a:rPr lang="en-GB" baseline="0" dirty="0" smtClean="0"/>
              <a:t> believe in GCMs</a:t>
            </a:r>
            <a:endParaRPr lang="en-GB" dirty="0" smtClean="0"/>
          </a:p>
          <a:p>
            <a:endParaRPr lang="en-GB" dirty="0" smtClean="0"/>
          </a:p>
          <a:p>
            <a:r>
              <a:rPr lang="en-GB" dirty="0" smtClean="0"/>
              <a:t>SSTs and coral growth</a:t>
            </a:r>
            <a:r>
              <a:rPr lang="en-GB" baseline="0" dirty="0" smtClean="0"/>
              <a:t> </a:t>
            </a:r>
            <a:r>
              <a:rPr lang="en-GB" baseline="0" dirty="0" err="1" smtClean="0"/>
              <a:t>anomaliess</a:t>
            </a:r>
            <a:r>
              <a:rPr lang="en-GB" baseline="0" dirty="0" smtClean="0"/>
              <a:t> have been constructed as  per the AMO (linearly </a:t>
            </a:r>
            <a:r>
              <a:rPr lang="en-GB" baseline="0" dirty="0" err="1" smtClean="0"/>
              <a:t>detrended</a:t>
            </a:r>
            <a:r>
              <a:rPr lang="en-GB" baseline="0" dirty="0" smtClean="0"/>
              <a:t> and filtered to highlight  multi-decadal variability</a:t>
            </a:r>
          </a:p>
          <a:p>
            <a:endParaRPr lang="en-GB" baseline="0" dirty="0" smtClean="0"/>
          </a:p>
          <a:p>
            <a:r>
              <a:rPr lang="en-GB" sz="1200" kern="1200" dirty="0" smtClean="0">
                <a:solidFill>
                  <a:schemeClr val="tx1"/>
                </a:solidFill>
                <a:latin typeface="+mn-lt"/>
                <a:ea typeface="+mn-ea"/>
                <a:cs typeface="+mn-cs"/>
              </a:rPr>
              <a:t>a, The 25 year filtered AMO. b-c, 25 year filtered coral growth anomalies (blue) and observed SST anomalies (red) for the b, Belize site and c, Panama site. Coral growth and SST are linearly </a:t>
            </a:r>
            <a:r>
              <a:rPr lang="en-GB" sz="1200" kern="1200" dirty="0" err="1" smtClean="0">
                <a:solidFill>
                  <a:schemeClr val="tx1"/>
                </a:solidFill>
                <a:latin typeface="+mn-lt"/>
                <a:ea typeface="+mn-ea"/>
                <a:cs typeface="+mn-cs"/>
              </a:rPr>
              <a:t>detrended</a:t>
            </a:r>
            <a:r>
              <a:rPr lang="en-GB" sz="1200" kern="1200" dirty="0" smtClean="0">
                <a:solidFill>
                  <a:schemeClr val="tx1"/>
                </a:solidFill>
                <a:latin typeface="+mn-lt"/>
                <a:ea typeface="+mn-ea"/>
                <a:cs typeface="+mn-cs"/>
              </a:rPr>
              <a:t> as per the definition of the AMO.</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This is effectively a linear model with a time-dependent intercept </a:t>
            </a:r>
            <a:r>
              <a:rPr lang="el-GR" sz="1200" i="1" dirty="0" smtClean="0"/>
              <a:t>β</a:t>
            </a:r>
            <a:r>
              <a:rPr lang="en-GB" sz="1200" i="1" baseline="-25000" dirty="0" smtClean="0"/>
              <a:t>0</a:t>
            </a:r>
            <a:r>
              <a:rPr lang="en-GB" sz="1200" i="1" dirty="0" smtClean="0"/>
              <a:t>(t)</a:t>
            </a:r>
            <a:r>
              <a:rPr lang="en-GB" sz="1200" dirty="0" smtClean="0"/>
              <a:t>.  The intercept  is assumed random, where the current value is centred on the previous one. The random intercept accounts for auto-correlation in the response  while allowing for predictor effects to be assessed through the significance in </a:t>
            </a:r>
            <a:r>
              <a:rPr lang="el-GR" sz="1200" i="1" dirty="0" smtClean="0"/>
              <a:t>β</a:t>
            </a:r>
            <a:r>
              <a:rPr lang="en-GB" sz="1200" i="1" baseline="-25000" dirty="0" err="1" smtClean="0"/>
              <a:t>i</a:t>
            </a:r>
            <a:r>
              <a:rPr lang="en-GB" sz="1200" dirty="0" smtClean="0"/>
              <a:t>. </a:t>
            </a:r>
          </a:p>
          <a:p>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key</a:t>
            </a:r>
            <a:r>
              <a:rPr lang="en-GB" baseline="0" dirty="0" smtClean="0"/>
              <a:t> point here is that HADGEM2 has improved the aerosol scheme</a:t>
            </a:r>
          </a:p>
          <a:p>
            <a:endParaRPr lang="en-GB" baseline="0" dirty="0" smtClean="0"/>
          </a:p>
          <a:p>
            <a:r>
              <a:rPr lang="en-GB" baseline="0" dirty="0" smtClean="0"/>
              <a:t>Same model used by Booth et al although their findings have been seen in other CMIP5 GCMs (GFDL)</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Global Earth System  Models neither contain the relevant processes, or physical resolution to accurately simulate coastal ocean conditions, consequently modelled Caribbean average, rather than local SSTs were utilised in statistical models. Due to the lack of observational data it is not possible to assess the extent to which localised solar irradiance is historically representative of that observed at a regional scale. However, the limited atmospheric dispersal and lifetime of aerosols would suggest that coherence between regional and local irradiance in the Caribbean is unlikely. We therefore chose to use localised irradiance outputs in our models.</a:t>
            </a:r>
          </a:p>
          <a:p>
            <a:r>
              <a:rPr lang="en-GB" dirty="0" smtClean="0"/>
              <a:t> </a:t>
            </a:r>
          </a:p>
          <a:p>
            <a:r>
              <a:rPr lang="en-GB" dirty="0" smtClean="0"/>
              <a:t>Fits between model and </a:t>
            </a:r>
            <a:r>
              <a:rPr lang="en-GB" dirty="0" err="1" smtClean="0"/>
              <a:t>obs</a:t>
            </a:r>
            <a:r>
              <a:rPr lang="en-GB" dirty="0" smtClean="0"/>
              <a:t> are better</a:t>
            </a:r>
            <a:r>
              <a:rPr lang="en-GB" baseline="0" dirty="0" smtClean="0"/>
              <a:t> over the larger N. Atlantic region</a:t>
            </a:r>
          </a:p>
          <a:p>
            <a:endParaRPr lang="en-GB" baseline="0" dirty="0" smtClean="0"/>
          </a:p>
          <a:p>
            <a:r>
              <a:rPr lang="en-GB" sz="1200" kern="1200" dirty="0" smtClean="0">
                <a:solidFill>
                  <a:schemeClr val="tx1"/>
                </a:solidFill>
                <a:latin typeface="+mn-lt"/>
                <a:ea typeface="+mn-ea"/>
                <a:cs typeface="+mn-cs"/>
              </a:rPr>
              <a:t>Model ensemble uncertainty is shown bounded by dashed lines and variables are 13 year filtered</a:t>
            </a: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Be aware that the plot here is from the original paper submission and does not use the revised</a:t>
            </a:r>
            <a:r>
              <a:rPr lang="en-GB" baseline="0" dirty="0" smtClean="0"/>
              <a:t> statistical model therefore Panama looks better than it actually is</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Explain why we decide to do</a:t>
            </a:r>
            <a:r>
              <a:rPr lang="en-GB" baseline="0" dirty="0" smtClean="0"/>
              <a:t> future projections</a:t>
            </a:r>
            <a:endParaRPr lang="en-GB" dirty="0" smtClean="0"/>
          </a:p>
          <a:p>
            <a:endParaRPr lang="en-GB" dirty="0" smtClean="0"/>
          </a:p>
          <a:p>
            <a:r>
              <a:rPr lang="en-GB" dirty="0" smtClean="0"/>
              <a:t>Projections obviously </a:t>
            </a:r>
            <a:r>
              <a:rPr lang="en-GB" b="1" dirty="0" smtClean="0"/>
              <a:t>lack volcanism</a:t>
            </a:r>
          </a:p>
          <a:p>
            <a:endParaRPr lang="en-GB" b="1" dirty="0" smtClean="0"/>
          </a:p>
          <a:p>
            <a:r>
              <a:rPr lang="en-GB" b="1" dirty="0" smtClean="0"/>
              <a:t>SW increase in most of </a:t>
            </a:r>
            <a:r>
              <a:rPr lang="en-GB" b="1" dirty="0" err="1" smtClean="0"/>
              <a:t>Carib</a:t>
            </a:r>
            <a:endParaRPr lang="en-GB" b="1" dirty="0" smtClean="0"/>
          </a:p>
          <a:p>
            <a:endParaRPr lang="en-GB" b="1" dirty="0" smtClean="0"/>
          </a:p>
          <a:p>
            <a:endParaRPr lang="en-GB" dirty="0" smtClean="0"/>
          </a:p>
          <a:p>
            <a:r>
              <a:rPr lang="en-GB" dirty="0" smtClean="0"/>
              <a:t>Note these SST anomalies have been taken from historical linearly </a:t>
            </a:r>
            <a:r>
              <a:rPr lang="en-GB" dirty="0" err="1" smtClean="0"/>
              <a:t>detrended</a:t>
            </a:r>
            <a:r>
              <a:rPr lang="en-GB" dirty="0" smtClean="0"/>
              <a:t> SSTs</a:t>
            </a:r>
          </a:p>
          <a:p>
            <a:r>
              <a:rPr lang="en-GB" dirty="0" smtClean="0"/>
              <a:t>SW figure on left=</a:t>
            </a:r>
            <a:r>
              <a:rPr lang="en-GB" dirty="0" err="1" smtClean="0"/>
              <a:t>belize</a:t>
            </a:r>
            <a:r>
              <a:rPr lang="en-GB" baseline="0" dirty="0" smtClean="0"/>
              <a:t> right =panama</a:t>
            </a:r>
            <a:endParaRPr lang="en-GB" dirty="0" smtClean="0"/>
          </a:p>
          <a:p>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r>
              <a:rPr lang="en-GB" dirty="0" smtClean="0"/>
              <a:t>Not sensible because-</a:t>
            </a:r>
            <a:r>
              <a:rPr lang="en-GB" baseline="0" dirty="0" smtClean="0"/>
              <a:t> the known importance of bleaching  and other anthropogenic effects in the future, the range of past variability is &lt;&lt;</a:t>
            </a:r>
          </a:p>
          <a:p>
            <a:endParaRPr lang="en-GB" baseline="0" dirty="0" smtClean="0"/>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16</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baseline="0" dirty="0" smtClean="0">
                <a:solidFill>
                  <a:schemeClr val="tx1"/>
                </a:solidFill>
                <a:latin typeface="+mn-lt"/>
                <a:ea typeface="+mn-ea"/>
                <a:cs typeface="+mn-cs"/>
              </a:rPr>
              <a:t>Likelihood ratio tests were performed on the statistical models containing</a:t>
            </a:r>
          </a:p>
          <a:p>
            <a:r>
              <a:rPr lang="en-GB" sz="1200" kern="1200" baseline="0" dirty="0" smtClean="0">
                <a:solidFill>
                  <a:schemeClr val="tx1"/>
                </a:solidFill>
                <a:latin typeface="+mn-lt"/>
                <a:ea typeface="+mn-ea"/>
                <a:cs typeface="+mn-cs"/>
              </a:rPr>
              <a:t>only SST and both SST and solar irradiance. Across all sites the inclusion of</a:t>
            </a:r>
          </a:p>
          <a:p>
            <a:r>
              <a:rPr lang="en-GB" sz="1200" kern="1200" baseline="0" dirty="0" smtClean="0">
                <a:solidFill>
                  <a:schemeClr val="tx1"/>
                </a:solidFill>
                <a:latin typeface="+mn-lt"/>
                <a:ea typeface="+mn-ea"/>
                <a:cs typeface="+mn-cs"/>
              </a:rPr>
              <a:t>irradiance significantly (p&lt;0.001) improved model fit. s such coral growth</a:t>
            </a:r>
          </a:p>
          <a:p>
            <a:r>
              <a:rPr lang="en-GB" sz="1200" kern="1200" baseline="0" dirty="0" smtClean="0">
                <a:solidFill>
                  <a:schemeClr val="tx1"/>
                </a:solidFill>
                <a:latin typeface="+mn-lt"/>
                <a:ea typeface="+mn-ea"/>
                <a:cs typeface="+mn-cs"/>
              </a:rPr>
              <a:t>has a well defined SST and solar irradiance dependence. This is further</a:t>
            </a:r>
          </a:p>
          <a:p>
            <a:r>
              <a:rPr lang="en-GB" sz="1200" kern="1200" baseline="0" dirty="0" smtClean="0">
                <a:solidFill>
                  <a:schemeClr val="tx1"/>
                </a:solidFill>
                <a:latin typeface="+mn-lt"/>
                <a:ea typeface="+mn-ea"/>
                <a:cs typeface="+mn-cs"/>
              </a:rPr>
              <a:t>shown in Fig. S2 where r2 contours are shown to converge to an optimal loci</a:t>
            </a:r>
          </a:p>
          <a:p>
            <a:r>
              <a:rPr lang="en-GB" sz="1200" kern="1200" baseline="0" dirty="0" smtClean="0">
                <a:solidFill>
                  <a:schemeClr val="tx1"/>
                </a:solidFill>
                <a:latin typeface="+mn-lt"/>
                <a:ea typeface="+mn-ea"/>
                <a:cs typeface="+mn-cs"/>
              </a:rPr>
              <a:t>indicating that SST and solar irradiance dependencies are to some extent</a:t>
            </a:r>
          </a:p>
          <a:p>
            <a:r>
              <a:rPr lang="en-GB" sz="1200" kern="1200" baseline="0" dirty="0" smtClean="0">
                <a:solidFill>
                  <a:schemeClr val="tx1"/>
                </a:solidFill>
                <a:latin typeface="+mn-lt"/>
                <a:ea typeface="+mn-ea"/>
                <a:cs typeface="+mn-cs"/>
              </a:rPr>
              <a:t>separable.</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18</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a:t>
            </a:r>
            <a:r>
              <a:rPr lang="en-GB" dirty="0" err="1" smtClean="0"/>
              <a:t>belize</a:t>
            </a:r>
            <a:r>
              <a:rPr lang="en-GB" dirty="0" smtClean="0"/>
              <a:t> b =panama c=</a:t>
            </a:r>
            <a:r>
              <a:rPr lang="en-GB" dirty="0" err="1" smtClean="0"/>
              <a:t>florida</a:t>
            </a:r>
            <a:r>
              <a:rPr lang="en-GB" baseline="0" dirty="0" smtClean="0"/>
              <a:t> d=</a:t>
            </a:r>
            <a:r>
              <a:rPr lang="en-GB" baseline="0" dirty="0" err="1" smtClean="0"/>
              <a:t>bahamas</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19</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Insert</a:t>
            </a:r>
            <a:r>
              <a:rPr lang="en-GB" baseline="0" dirty="0" smtClean="0"/>
              <a:t> </a:t>
            </a:r>
            <a:r>
              <a:rPr lang="en-GB" baseline="0" dirty="0" err="1" smtClean="0"/>
              <a:t>sst</a:t>
            </a:r>
            <a:r>
              <a:rPr lang="en-GB" baseline="0" dirty="0" smtClean="0"/>
              <a:t> table, hand out mind expanding mushrooms, teaching granny </a:t>
            </a:r>
            <a:r>
              <a:rPr lang="en-GB" baseline="0" smtClean="0"/>
              <a:t>to suck eggs</a:t>
            </a:r>
            <a:endParaRPr lang="en-GB" dirty="0"/>
          </a:p>
        </p:txBody>
      </p:sp>
      <p:sp>
        <p:nvSpPr>
          <p:cNvPr id="4" name="Slide Number Placeholder 3"/>
          <p:cNvSpPr>
            <a:spLocks noGrp="1"/>
          </p:cNvSpPr>
          <p:nvPr>
            <p:ph type="sldNum" sz="quarter" idx="10"/>
          </p:nvPr>
        </p:nvSpPr>
        <p:spPr/>
        <p:txBody>
          <a:bodyPr/>
          <a:lstStyle/>
          <a:p>
            <a:fld id="{DED0188E-1FE0-44BC-AFF1-145775953241}" type="slidenum">
              <a:rPr lang="en-GB" smtClean="0"/>
              <a:pPr/>
              <a:t>21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FC10DA-B9E5-4F60-8A4B-3BDB15405584}"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9790B8-9710-4954-9802-17EB91D5CEA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C10DA-B9E5-4F60-8A4B-3BDB15405584}" type="datetimeFigureOut">
              <a:rPr lang="en-GB" smtClean="0"/>
              <a:pPr/>
              <a:t>08/07/2012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790B8-9710-4954-9802-17EB91D5CEA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340768"/>
            <a:ext cx="7772400" cy="1470025"/>
          </a:xfrm>
        </p:spPr>
        <p:txBody>
          <a:bodyPr>
            <a:normAutofit fontScale="90000"/>
          </a:bodyPr>
          <a:lstStyle/>
          <a:p>
            <a:r>
              <a:rPr lang="en-GB" dirty="0" smtClean="0"/>
              <a:t>Anthropogenic aerosol emissions drive variations in Caribbean coral growth </a:t>
            </a:r>
            <a:r>
              <a:rPr lang="en-GB" dirty="0" smtClean="0">
                <a:solidFill>
                  <a:schemeClr val="bg1"/>
                </a:solidFill>
              </a:rPr>
              <a:t/>
            </a:r>
            <a:br>
              <a:rPr lang="en-GB" dirty="0" smtClean="0">
                <a:solidFill>
                  <a:schemeClr val="bg1"/>
                </a:solidFill>
              </a:rPr>
            </a:br>
            <a:r>
              <a:rPr lang="en-GB" dirty="0" smtClean="0">
                <a:solidFill>
                  <a:schemeClr val="bg1"/>
                </a:solidFill>
              </a:rPr>
              <a:t/>
            </a:r>
            <a:br>
              <a:rPr lang="en-GB" dirty="0" smtClean="0">
                <a:solidFill>
                  <a:schemeClr val="bg1"/>
                </a:solidFill>
              </a:rPr>
            </a:br>
            <a:endParaRPr lang="en-GB" dirty="0"/>
          </a:p>
        </p:txBody>
      </p:sp>
      <p:sp>
        <p:nvSpPr>
          <p:cNvPr id="3" name="Subtitle 2"/>
          <p:cNvSpPr>
            <a:spLocks noGrp="1"/>
          </p:cNvSpPr>
          <p:nvPr>
            <p:ph type="subTitle" idx="1"/>
          </p:nvPr>
        </p:nvSpPr>
        <p:spPr>
          <a:xfrm>
            <a:off x="1403648" y="6021288"/>
            <a:ext cx="6400800" cy="1032520"/>
          </a:xfrm>
        </p:spPr>
        <p:txBody>
          <a:bodyPr/>
          <a:lstStyle/>
          <a:p>
            <a:r>
              <a:rPr lang="en-GB" dirty="0" smtClean="0">
                <a:solidFill>
                  <a:schemeClr val="tx1"/>
                </a:solidFill>
              </a:rPr>
              <a:t>Lester Kwiatkowski</a:t>
            </a:r>
            <a:endParaRPr lang="en-GB" dirty="0">
              <a:solidFill>
                <a:schemeClr val="tx1"/>
              </a:solidFill>
            </a:endParaRPr>
          </a:p>
        </p:txBody>
      </p:sp>
      <p:pic>
        <p:nvPicPr>
          <p:cNvPr id="1026" name="Picture 2"/>
          <p:cNvPicPr>
            <a:picLocks noChangeAspect="1" noChangeArrowheads="1"/>
          </p:cNvPicPr>
          <p:nvPr/>
        </p:nvPicPr>
        <p:blipFill>
          <a:blip r:embed="rId3" cstate="print"/>
          <a:srcRect/>
          <a:stretch>
            <a:fillRect/>
          </a:stretch>
        </p:blipFill>
        <p:spPr bwMode="auto">
          <a:xfrm>
            <a:off x="0" y="2564904"/>
            <a:ext cx="3086355" cy="3096344"/>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3203848" y="3284984"/>
            <a:ext cx="3212072" cy="2132459"/>
          </a:xfrm>
          <a:prstGeom prst="rect">
            <a:avLst/>
          </a:prstGeom>
          <a:noFill/>
          <a:ln w="9525">
            <a:noFill/>
            <a:miter lim="800000"/>
            <a:headEnd/>
            <a:tailEnd/>
          </a:ln>
        </p:spPr>
      </p:pic>
      <p:pic>
        <p:nvPicPr>
          <p:cNvPr id="6" name="Picture 3"/>
          <p:cNvPicPr>
            <a:picLocks noChangeAspect="1" noChangeArrowheads="1"/>
          </p:cNvPicPr>
          <p:nvPr/>
        </p:nvPicPr>
        <p:blipFill>
          <a:blip r:embed="rId5" cstate="print"/>
          <a:srcRect/>
          <a:stretch>
            <a:fillRect/>
          </a:stretch>
        </p:blipFill>
        <p:spPr bwMode="auto">
          <a:xfrm>
            <a:off x="6516216" y="2463908"/>
            <a:ext cx="2627784" cy="3312103"/>
          </a:xfrm>
          <a:prstGeom prst="rect">
            <a:avLst/>
          </a:prstGeom>
          <a:noFill/>
          <a:ln w="9525">
            <a:noFill/>
            <a:miter lim="800000"/>
            <a:headEnd/>
            <a:tailEnd/>
          </a:ln>
        </p:spPr>
      </p:pic>
      <p:sp>
        <p:nvSpPr>
          <p:cNvPr id="7" name="TextBox 6"/>
          <p:cNvSpPr txBox="1"/>
          <p:nvPr/>
        </p:nvSpPr>
        <p:spPr>
          <a:xfrm>
            <a:off x="2267744" y="3645024"/>
            <a:ext cx="576064" cy="369332"/>
          </a:xfrm>
          <a:prstGeom prst="rect">
            <a:avLst/>
          </a:prstGeom>
          <a:noFill/>
        </p:spPr>
        <p:txBody>
          <a:bodyPr wrap="square" rtlCol="0">
            <a:spAutoFit/>
          </a:bodyPr>
          <a:lstStyle/>
          <a:p>
            <a:r>
              <a:rPr lang="en-GB" dirty="0" smtClean="0">
                <a:solidFill>
                  <a:schemeClr val="bg1"/>
                </a:solidFill>
              </a:rPr>
              <a:t>SO</a:t>
            </a:r>
            <a:r>
              <a:rPr lang="en-GB" baseline="-25000" dirty="0" smtClean="0">
                <a:solidFill>
                  <a:schemeClr val="bg1"/>
                </a:solidFill>
              </a:rPr>
              <a:t>4</a:t>
            </a:r>
            <a:endParaRPr lang="en-GB" baseline="-25000" dirty="0">
              <a:solidFill>
                <a:schemeClr val="bg1"/>
              </a:solidFill>
            </a:endParaRPr>
          </a:p>
        </p:txBody>
      </p:sp>
      <p:sp>
        <p:nvSpPr>
          <p:cNvPr id="8" name="TextBox 7"/>
          <p:cNvSpPr txBox="1"/>
          <p:nvPr/>
        </p:nvSpPr>
        <p:spPr>
          <a:xfrm>
            <a:off x="1547664" y="3645024"/>
            <a:ext cx="720080" cy="369332"/>
          </a:xfrm>
          <a:prstGeom prst="rect">
            <a:avLst/>
          </a:prstGeom>
          <a:noFill/>
        </p:spPr>
        <p:txBody>
          <a:bodyPr wrap="square" rtlCol="0">
            <a:spAutoFit/>
          </a:bodyPr>
          <a:lstStyle/>
          <a:p>
            <a:r>
              <a:rPr lang="en-GB" dirty="0" smtClean="0">
                <a:solidFill>
                  <a:schemeClr val="bg1"/>
                </a:solidFill>
              </a:rPr>
              <a:t>PM</a:t>
            </a:r>
            <a:r>
              <a:rPr lang="en-GB" baseline="-25000" dirty="0" smtClean="0">
                <a:solidFill>
                  <a:schemeClr val="bg1"/>
                </a:solidFill>
              </a:rPr>
              <a:t>10</a:t>
            </a:r>
            <a:endParaRPr lang="en-GB" baseline="-25000" dirty="0">
              <a:solidFill>
                <a:schemeClr val="bg1"/>
              </a:solidFill>
            </a:endParaRPr>
          </a:p>
        </p:txBody>
      </p:sp>
      <p:sp>
        <p:nvSpPr>
          <p:cNvPr id="9" name="TextBox 8"/>
          <p:cNvSpPr txBox="1"/>
          <p:nvPr/>
        </p:nvSpPr>
        <p:spPr>
          <a:xfrm>
            <a:off x="2339752" y="3284984"/>
            <a:ext cx="720080" cy="369332"/>
          </a:xfrm>
          <a:prstGeom prst="rect">
            <a:avLst/>
          </a:prstGeom>
          <a:noFill/>
        </p:spPr>
        <p:txBody>
          <a:bodyPr wrap="square" rtlCol="0">
            <a:spAutoFit/>
          </a:bodyPr>
          <a:lstStyle/>
          <a:p>
            <a:r>
              <a:rPr lang="en-GB" dirty="0" smtClean="0">
                <a:solidFill>
                  <a:schemeClr val="bg1"/>
                </a:solidFill>
              </a:rPr>
              <a:t>PM</a:t>
            </a:r>
            <a:r>
              <a:rPr lang="en-GB" baseline="-25000" dirty="0" smtClean="0">
                <a:solidFill>
                  <a:schemeClr val="bg1"/>
                </a:solidFill>
              </a:rPr>
              <a:t>2.5</a:t>
            </a:r>
            <a:endParaRPr lang="en-GB" baseline="-250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Talk summary</a:t>
            </a:r>
            <a:endParaRPr lang="en-GB" dirty="0"/>
          </a:p>
        </p:txBody>
      </p:sp>
      <p:sp>
        <p:nvSpPr>
          <p:cNvPr id="3" name="Content Placeholder 2"/>
          <p:cNvSpPr>
            <a:spLocks noGrp="1"/>
          </p:cNvSpPr>
          <p:nvPr>
            <p:ph idx="1"/>
          </p:nvPr>
        </p:nvSpPr>
        <p:spPr>
          <a:xfrm>
            <a:off x="457200" y="1916832"/>
            <a:ext cx="8229600" cy="4680520"/>
          </a:xfrm>
        </p:spPr>
        <p:txBody>
          <a:bodyPr>
            <a:normAutofit fontScale="92500" lnSpcReduction="20000"/>
          </a:bodyPr>
          <a:lstStyle/>
          <a:p>
            <a:r>
              <a:rPr lang="en-GB" dirty="0" smtClean="0"/>
              <a:t>The AMO, aerosols and Caribbean coral growth</a:t>
            </a:r>
          </a:p>
          <a:p>
            <a:endParaRPr lang="en-GB" dirty="0" smtClean="0"/>
          </a:p>
          <a:p>
            <a:r>
              <a:rPr lang="en-GB" dirty="0" smtClean="0"/>
              <a:t>Using GCMs &amp; statistical models to resolve proximate drivers of historical AMO-coral growth correlations</a:t>
            </a:r>
          </a:p>
          <a:p>
            <a:endParaRPr lang="en-GB" dirty="0" smtClean="0"/>
          </a:p>
          <a:p>
            <a:r>
              <a:rPr lang="en-GB" dirty="0" smtClean="0"/>
              <a:t>The importance of anthropogenic aerosols</a:t>
            </a:r>
          </a:p>
          <a:p>
            <a:endParaRPr lang="en-GB" dirty="0" smtClean="0"/>
          </a:p>
          <a:p>
            <a:r>
              <a:rPr lang="en-GB" dirty="0" smtClean="0"/>
              <a:t>Informing our understanding of future Caribbean growth rates</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new understanding of the AMO</a:t>
            </a:r>
            <a:endParaRPr lang="en-GB" dirty="0"/>
          </a:p>
        </p:txBody>
      </p:sp>
      <p:sp>
        <p:nvSpPr>
          <p:cNvPr id="3" name="Content Placeholder 2"/>
          <p:cNvSpPr>
            <a:spLocks noGrp="1"/>
          </p:cNvSpPr>
          <p:nvPr>
            <p:ph idx="1"/>
          </p:nvPr>
        </p:nvSpPr>
        <p:spPr>
          <a:xfrm>
            <a:off x="251520" y="1556792"/>
            <a:ext cx="8712968" cy="2232248"/>
          </a:xfrm>
        </p:spPr>
        <p:txBody>
          <a:bodyPr>
            <a:normAutofit fontScale="92500" lnSpcReduction="20000"/>
          </a:bodyPr>
          <a:lstStyle/>
          <a:p>
            <a:r>
              <a:rPr lang="en-GB" dirty="0" smtClean="0"/>
              <a:t>A mode of North Atlantic SST variability previously thought to be internal to the ocean (Knight </a:t>
            </a:r>
            <a:r>
              <a:rPr lang="en-GB" i="1" dirty="0" smtClean="0"/>
              <a:t>et al. </a:t>
            </a:r>
            <a:r>
              <a:rPr lang="en-GB" dirty="0" smtClean="0"/>
              <a:t>2005)</a:t>
            </a:r>
          </a:p>
          <a:p>
            <a:r>
              <a:rPr lang="en-GB" dirty="0" smtClean="0"/>
              <a:t>Redefined by </a:t>
            </a:r>
            <a:r>
              <a:rPr lang="en-GB" dirty="0" err="1" smtClean="0"/>
              <a:t>Ottera</a:t>
            </a:r>
            <a:r>
              <a:rPr lang="en-GB" dirty="0" smtClean="0"/>
              <a:t> (2010), Chang (2011) &amp; </a:t>
            </a:r>
            <a:r>
              <a:rPr lang="en-GB" u="sng" dirty="0" smtClean="0"/>
              <a:t>Booth </a:t>
            </a:r>
            <a:r>
              <a:rPr lang="en-GB" i="1" u="sng" dirty="0" smtClean="0"/>
              <a:t>et al. </a:t>
            </a:r>
            <a:r>
              <a:rPr lang="en-GB" u="sng" dirty="0" smtClean="0"/>
              <a:t>(2012) </a:t>
            </a:r>
            <a:r>
              <a:rPr lang="en-GB" i="1" u="sng" dirty="0" smtClean="0"/>
              <a:t>Nature</a:t>
            </a:r>
            <a:endParaRPr lang="en-GB" i="1" u="sng" dirty="0"/>
          </a:p>
        </p:txBody>
      </p:sp>
      <p:grpSp>
        <p:nvGrpSpPr>
          <p:cNvPr id="10" name="Group 9"/>
          <p:cNvGrpSpPr/>
          <p:nvPr/>
        </p:nvGrpSpPr>
        <p:grpSpPr>
          <a:xfrm>
            <a:off x="107504" y="3540052"/>
            <a:ext cx="8820472" cy="3317948"/>
            <a:chOff x="0" y="3068960"/>
            <a:chExt cx="9144000" cy="3461964"/>
          </a:xfrm>
        </p:grpSpPr>
        <p:grpSp>
          <p:nvGrpSpPr>
            <p:cNvPr id="8" name="Group 7"/>
            <p:cNvGrpSpPr/>
            <p:nvPr/>
          </p:nvGrpSpPr>
          <p:grpSpPr>
            <a:xfrm>
              <a:off x="251520" y="3068960"/>
              <a:ext cx="8892480" cy="2603602"/>
              <a:chOff x="251520" y="3645024"/>
              <a:chExt cx="8892480" cy="2603602"/>
            </a:xfrm>
          </p:grpSpPr>
          <p:pic>
            <p:nvPicPr>
              <p:cNvPr id="3074" name="Picture 2"/>
              <p:cNvPicPr>
                <a:picLocks noChangeAspect="1" noChangeArrowheads="1"/>
              </p:cNvPicPr>
              <p:nvPr/>
            </p:nvPicPr>
            <p:blipFill>
              <a:blip r:embed="rId3" cstate="print"/>
              <a:srcRect/>
              <a:stretch>
                <a:fillRect/>
              </a:stretch>
            </p:blipFill>
            <p:spPr bwMode="auto">
              <a:xfrm>
                <a:off x="294755" y="3717032"/>
                <a:ext cx="8849245" cy="2531594"/>
              </a:xfrm>
              <a:prstGeom prst="rect">
                <a:avLst/>
              </a:prstGeom>
              <a:noFill/>
              <a:ln w="9525">
                <a:noFill/>
                <a:miter lim="800000"/>
                <a:headEnd/>
                <a:tailEnd/>
              </a:ln>
            </p:spPr>
          </p:pic>
          <p:sp>
            <p:nvSpPr>
              <p:cNvPr id="6" name="Rectangle 5"/>
              <p:cNvSpPr/>
              <p:nvPr/>
            </p:nvSpPr>
            <p:spPr>
              <a:xfrm>
                <a:off x="251520" y="3645024"/>
                <a:ext cx="432048"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251520" y="5877272"/>
                <a:ext cx="432048"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075" name="Picture 3"/>
            <p:cNvPicPr>
              <a:picLocks noChangeAspect="1" noChangeArrowheads="1"/>
            </p:cNvPicPr>
            <p:nvPr/>
          </p:nvPicPr>
          <p:blipFill>
            <a:blip r:embed="rId4" cstate="print"/>
            <a:srcRect/>
            <a:stretch>
              <a:fillRect/>
            </a:stretch>
          </p:blipFill>
          <p:spPr bwMode="auto">
            <a:xfrm>
              <a:off x="0" y="5517232"/>
              <a:ext cx="8172400" cy="1013692"/>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9512" y="2060848"/>
            <a:ext cx="3312368" cy="4349909"/>
          </a:xfrm>
          <a:prstGeom prst="rect">
            <a:avLst/>
          </a:prstGeom>
          <a:noFill/>
        </p:spPr>
        <p:txBody>
          <a:bodyPr wrap="square" rtlCol="0">
            <a:spAutoFit/>
          </a:bodyPr>
          <a:lstStyle/>
          <a:p>
            <a:pPr>
              <a:buFont typeface="Arial" pitchFamily="34" charset="0"/>
              <a:buChar char="•"/>
            </a:pPr>
            <a:r>
              <a:rPr lang="en-GB" sz="2000" dirty="0" smtClean="0"/>
              <a:t> The importance of N. American Eastern seaboard SO</a:t>
            </a:r>
            <a:r>
              <a:rPr lang="en-GB" sz="2000" baseline="-25000" dirty="0" smtClean="0"/>
              <a:t>4 </a:t>
            </a:r>
            <a:r>
              <a:rPr lang="en-GB" sz="2000" dirty="0" smtClean="0"/>
              <a:t> throughout the 20</a:t>
            </a:r>
            <a:r>
              <a:rPr lang="en-GB" sz="2000" baseline="30000" dirty="0" smtClean="0"/>
              <a:t>th</a:t>
            </a:r>
            <a:r>
              <a:rPr lang="en-GB" sz="2000" dirty="0" smtClean="0"/>
              <a:t> century</a:t>
            </a:r>
          </a:p>
          <a:p>
            <a:pPr>
              <a:buFont typeface="Arial" pitchFamily="34" charset="0"/>
              <a:buChar char="•"/>
            </a:pPr>
            <a:endParaRPr lang="en-GB" sz="2000" baseline="-25000" dirty="0" smtClean="0"/>
          </a:p>
          <a:p>
            <a:pPr>
              <a:buFont typeface="Arial" pitchFamily="34" charset="0"/>
              <a:buChar char="•"/>
            </a:pPr>
            <a:endParaRPr lang="en-GB" sz="2000" baseline="-25000" dirty="0"/>
          </a:p>
          <a:p>
            <a:pPr>
              <a:buFont typeface="Arial" pitchFamily="34" charset="0"/>
              <a:buChar char="•"/>
            </a:pPr>
            <a:r>
              <a:rPr lang="en-GB" sz="2000" dirty="0" smtClean="0"/>
              <a:t> The emergence of S. American industrialisation- metal smelting</a:t>
            </a:r>
          </a:p>
          <a:p>
            <a:pPr>
              <a:buFont typeface="Arial" pitchFamily="34" charset="0"/>
              <a:buChar char="•"/>
            </a:pPr>
            <a:endParaRPr lang="en-GB" sz="2000" dirty="0" smtClean="0"/>
          </a:p>
          <a:p>
            <a:pPr>
              <a:buFont typeface="Arial" pitchFamily="34" charset="0"/>
              <a:buChar char="•"/>
            </a:pPr>
            <a:endParaRPr lang="en-GB" sz="2000" dirty="0"/>
          </a:p>
          <a:p>
            <a:pPr>
              <a:buFont typeface="Arial" pitchFamily="34" charset="0"/>
              <a:buChar char="•"/>
            </a:pPr>
            <a:r>
              <a:rPr lang="en-GB" sz="2000" dirty="0" smtClean="0"/>
              <a:t> Central &amp; S. American biomass emissions</a:t>
            </a:r>
          </a:p>
          <a:p>
            <a:pPr>
              <a:buFont typeface="Arial" pitchFamily="34" charset="0"/>
              <a:buChar char="•"/>
            </a:pPr>
            <a:endParaRPr lang="en-GB" dirty="0" smtClean="0"/>
          </a:p>
          <a:p>
            <a:pPr>
              <a:buFont typeface="Arial" pitchFamily="34" charset="0"/>
              <a:buChar char="•"/>
            </a:pPr>
            <a:endParaRPr lang="en-GB" baseline="-25000" dirty="0"/>
          </a:p>
        </p:txBody>
      </p:sp>
      <p:sp>
        <p:nvSpPr>
          <p:cNvPr id="7" name="Title 1"/>
          <p:cNvSpPr txBox="1">
            <a:spLocks/>
          </p:cNvSpPr>
          <p:nvPr/>
        </p:nvSpPr>
        <p:spPr>
          <a:xfrm>
            <a:off x="179512" y="0"/>
            <a:ext cx="3456384" cy="1728192"/>
          </a:xfrm>
          <a:prstGeom prst="rect">
            <a:avLst/>
          </a:prstGeom>
        </p:spPr>
        <p:txBody>
          <a:bodyPr vert="horz" lIns="91440" tIns="45720" rIns="91440" bIns="45720" rtlCol="0" anchor="ctr">
            <a:normAutofit/>
          </a:bodyPr>
          <a:lstStyle/>
          <a:p>
            <a:r>
              <a:rPr lang="en-GB" sz="3200" dirty="0" smtClean="0"/>
              <a:t>Caribbean aerosol sources and types</a:t>
            </a:r>
          </a:p>
        </p:txBody>
      </p:sp>
      <p:grpSp>
        <p:nvGrpSpPr>
          <p:cNvPr id="33" name="Group 32"/>
          <p:cNvGrpSpPr/>
          <p:nvPr/>
        </p:nvGrpSpPr>
        <p:grpSpPr>
          <a:xfrm>
            <a:off x="3461702" y="0"/>
            <a:ext cx="5682298" cy="6858000"/>
            <a:chOff x="3203848" y="0"/>
            <a:chExt cx="5682298" cy="6858000"/>
          </a:xfrm>
        </p:grpSpPr>
        <p:pic>
          <p:nvPicPr>
            <p:cNvPr id="4" name="Picture 3" descr="historical_aod.eps"/>
            <p:cNvPicPr>
              <a:picLocks noChangeAspect="1"/>
            </p:cNvPicPr>
            <p:nvPr/>
          </p:nvPicPr>
          <p:blipFill>
            <a:blip r:embed="rId3" cstate="print"/>
            <a:stretch>
              <a:fillRect/>
            </a:stretch>
          </p:blipFill>
          <p:spPr>
            <a:xfrm>
              <a:off x="3923928" y="0"/>
              <a:ext cx="4962218" cy="6858000"/>
            </a:xfrm>
            <a:prstGeom prst="rect">
              <a:avLst/>
            </a:prstGeom>
          </p:spPr>
        </p:pic>
        <p:sp>
          <p:nvSpPr>
            <p:cNvPr id="15" name="Down Arrow 14"/>
            <p:cNvSpPr/>
            <p:nvPr/>
          </p:nvSpPr>
          <p:spPr>
            <a:xfrm>
              <a:off x="3563888" y="188640"/>
              <a:ext cx="216024" cy="64087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rot="16200000">
              <a:off x="2884458" y="3244334"/>
              <a:ext cx="1008112" cy="369332"/>
            </a:xfrm>
            <a:prstGeom prst="rect">
              <a:avLst/>
            </a:prstGeom>
            <a:noFill/>
          </p:spPr>
          <p:txBody>
            <a:bodyPr wrap="square" rtlCol="0">
              <a:spAutoFit/>
            </a:bodyPr>
            <a:lstStyle/>
            <a:p>
              <a:r>
                <a:rPr lang="en-GB" dirty="0" smtClean="0"/>
                <a:t>Time</a:t>
              </a:r>
              <a:endParaRPr lang="en-GB" dirty="0"/>
            </a:p>
          </p:txBody>
        </p:sp>
      </p:grpSp>
      <p:grpSp>
        <p:nvGrpSpPr>
          <p:cNvPr id="51" name="Group 50"/>
          <p:cNvGrpSpPr/>
          <p:nvPr/>
        </p:nvGrpSpPr>
        <p:grpSpPr>
          <a:xfrm>
            <a:off x="3743400" y="908720"/>
            <a:ext cx="5400600" cy="4185756"/>
            <a:chOff x="971600" y="1124744"/>
            <a:chExt cx="5400600" cy="4185756"/>
          </a:xfrm>
        </p:grpSpPr>
        <p:grpSp>
          <p:nvGrpSpPr>
            <p:cNvPr id="52" name="Group 16"/>
            <p:cNvGrpSpPr/>
            <p:nvPr/>
          </p:nvGrpSpPr>
          <p:grpSpPr>
            <a:xfrm>
              <a:off x="971600" y="1124744"/>
              <a:ext cx="5400600" cy="4185756"/>
              <a:chOff x="971600" y="1124744"/>
              <a:chExt cx="5400600" cy="4185756"/>
            </a:xfrm>
          </p:grpSpPr>
          <p:grpSp>
            <p:nvGrpSpPr>
              <p:cNvPr id="55" name="Group 8"/>
              <p:cNvGrpSpPr/>
              <p:nvPr/>
            </p:nvGrpSpPr>
            <p:grpSpPr>
              <a:xfrm>
                <a:off x="971600" y="1124744"/>
                <a:ext cx="5184576" cy="4121696"/>
                <a:chOff x="-4284984" y="764704"/>
                <a:chExt cx="5184576" cy="4121696"/>
              </a:xfrm>
            </p:grpSpPr>
            <p:pic>
              <p:nvPicPr>
                <p:cNvPr id="59" name="Picture 58" descr="historical_aod.eps"/>
                <p:cNvPicPr/>
                <p:nvPr/>
              </p:nvPicPr>
              <p:blipFill>
                <a:blip r:embed="rId3" cstate="print"/>
                <a:srcRect t="86037" r="77831"/>
                <a:stretch>
                  <a:fillRect/>
                </a:stretch>
              </p:blipFill>
              <p:spPr>
                <a:xfrm>
                  <a:off x="-4140968" y="764704"/>
                  <a:ext cx="4896544" cy="4121696"/>
                </a:xfrm>
                <a:prstGeom prst="rect">
                  <a:avLst/>
                </a:prstGeom>
              </p:spPr>
            </p:pic>
            <p:sp>
              <p:nvSpPr>
                <p:cNvPr id="60" name="Rectangle 7"/>
                <p:cNvSpPr/>
                <p:nvPr/>
              </p:nvSpPr>
              <p:spPr>
                <a:xfrm>
                  <a:off x="-4284984" y="3789040"/>
                  <a:ext cx="5184576"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56" name="Straight Connector 55"/>
              <p:cNvCxnSpPr/>
              <p:nvPr/>
            </p:nvCxnSpPr>
            <p:spPr>
              <a:xfrm>
                <a:off x="6372200" y="1844824"/>
                <a:ext cx="0" cy="2376264"/>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1691680" y="5013176"/>
                <a:ext cx="396044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p:cNvSpPr txBox="1"/>
              <p:nvPr/>
            </p:nvSpPr>
            <p:spPr>
              <a:xfrm>
                <a:off x="1547664" y="4941168"/>
                <a:ext cx="4320480" cy="369332"/>
              </a:xfrm>
              <a:prstGeom prst="rect">
                <a:avLst/>
              </a:prstGeom>
              <a:noFill/>
            </p:spPr>
            <p:txBody>
              <a:bodyPr wrap="square" rtlCol="0">
                <a:spAutoFit/>
              </a:bodyPr>
              <a:lstStyle/>
              <a:p>
                <a:r>
                  <a:rPr lang="en-GB" dirty="0" smtClean="0"/>
                  <a:t>0.01    0.03    0.05    0.07    0.09    0.11    0.13</a:t>
                </a:r>
                <a:endParaRPr lang="en-GB" dirty="0"/>
              </a:p>
            </p:txBody>
          </p:sp>
        </p:grpSp>
        <p:cxnSp>
          <p:nvCxnSpPr>
            <p:cNvPr id="53" name="Straight Connector 52"/>
            <p:cNvCxnSpPr/>
            <p:nvPr/>
          </p:nvCxnSpPr>
          <p:spPr>
            <a:xfrm>
              <a:off x="3059832" y="1556792"/>
              <a:ext cx="0" cy="2664296"/>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427984" y="1556792"/>
              <a:ext cx="0" cy="2736304"/>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38"/>
            <a:ext cx="8229600" cy="1143000"/>
          </a:xfrm>
        </p:spPr>
        <p:txBody>
          <a:bodyPr/>
          <a:lstStyle/>
          <a:p>
            <a:r>
              <a:rPr lang="en-GB" dirty="0" smtClean="0"/>
              <a:t>Sample sites within the GCR</a:t>
            </a:r>
            <a:endParaRPr lang="en-GB" dirty="0"/>
          </a:p>
        </p:txBody>
      </p:sp>
      <p:sp>
        <p:nvSpPr>
          <p:cNvPr id="12" name="TextBox 11"/>
          <p:cNvSpPr txBox="1"/>
          <p:nvPr/>
        </p:nvSpPr>
        <p:spPr>
          <a:xfrm>
            <a:off x="4572000" y="1412776"/>
            <a:ext cx="4752528" cy="1200329"/>
          </a:xfrm>
          <a:prstGeom prst="rect">
            <a:avLst/>
          </a:prstGeom>
          <a:noFill/>
        </p:spPr>
        <p:txBody>
          <a:bodyPr wrap="square" rtlCol="0">
            <a:spAutoFit/>
          </a:bodyPr>
          <a:lstStyle/>
          <a:p>
            <a:r>
              <a:rPr lang="en-GB" b="1" dirty="0" smtClean="0"/>
              <a:t>Map of the Greater Caribbean Region (GCR) mean  historical SST</a:t>
            </a:r>
            <a:r>
              <a:rPr lang="en-GB" dirty="0" smtClean="0"/>
              <a:t>: a, Belize site</a:t>
            </a:r>
          </a:p>
          <a:p>
            <a:r>
              <a:rPr lang="en-GB" dirty="0" smtClean="0"/>
              <a:t>and b, Panama site. Contours give the standard deviation of the mean. </a:t>
            </a:r>
            <a:endParaRPr lang="en-GB" dirty="0"/>
          </a:p>
        </p:txBody>
      </p:sp>
      <p:sp>
        <p:nvSpPr>
          <p:cNvPr id="14" name="Content Placeholder 4"/>
          <p:cNvSpPr>
            <a:spLocks noGrp="1"/>
          </p:cNvSpPr>
          <p:nvPr>
            <p:ph idx="1"/>
          </p:nvPr>
        </p:nvSpPr>
        <p:spPr>
          <a:xfrm>
            <a:off x="4572000" y="3284984"/>
            <a:ext cx="4572000" cy="3573016"/>
          </a:xfrm>
        </p:spPr>
        <p:txBody>
          <a:bodyPr>
            <a:normAutofit fontScale="77500" lnSpcReduction="20000"/>
          </a:bodyPr>
          <a:lstStyle/>
          <a:p>
            <a:pPr>
              <a:buNone/>
            </a:pPr>
            <a:endParaRPr lang="en-GB" dirty="0" smtClean="0"/>
          </a:p>
          <a:p>
            <a:pPr>
              <a:buNone/>
            </a:pPr>
            <a:r>
              <a:rPr lang="en-GB" dirty="0" err="1" smtClean="0"/>
              <a:t>Masterchonologies</a:t>
            </a:r>
            <a:r>
              <a:rPr lang="en-GB" dirty="0" smtClean="0"/>
              <a:t>:</a:t>
            </a:r>
          </a:p>
          <a:p>
            <a:pPr>
              <a:buNone/>
            </a:pPr>
            <a:endParaRPr lang="en-GB" dirty="0" smtClean="0"/>
          </a:p>
          <a:p>
            <a:pPr>
              <a:buNone/>
            </a:pPr>
            <a:r>
              <a:rPr lang="en-GB" dirty="0" smtClean="0"/>
              <a:t>Belize: 9 colonies of </a:t>
            </a:r>
            <a:r>
              <a:rPr lang="en-GB" b="1" i="1" dirty="0" err="1" smtClean="0"/>
              <a:t>Montastraea</a:t>
            </a:r>
            <a:r>
              <a:rPr lang="en-GB" b="1" i="1" dirty="0" smtClean="0"/>
              <a:t> </a:t>
            </a:r>
            <a:r>
              <a:rPr lang="en-GB" b="1" i="1" dirty="0" err="1" smtClean="0"/>
              <a:t>faveolata</a:t>
            </a:r>
            <a:r>
              <a:rPr lang="en-GB" b="1" i="1" dirty="0" smtClean="0"/>
              <a:t>  </a:t>
            </a:r>
            <a:r>
              <a:rPr lang="en-GB" dirty="0" smtClean="0"/>
              <a:t>(</a:t>
            </a:r>
            <a:r>
              <a:rPr lang="en-GB" dirty="0" err="1" smtClean="0"/>
              <a:t>Carilli</a:t>
            </a:r>
            <a:r>
              <a:rPr lang="en-GB" dirty="0" smtClean="0"/>
              <a:t> </a:t>
            </a:r>
            <a:r>
              <a:rPr lang="en-GB" i="1" dirty="0" smtClean="0"/>
              <a:t>et al. </a:t>
            </a:r>
            <a:r>
              <a:rPr lang="en-GB" dirty="0" smtClean="0"/>
              <a:t>2010) </a:t>
            </a:r>
          </a:p>
          <a:p>
            <a:pPr>
              <a:buNone/>
            </a:pPr>
            <a:endParaRPr lang="en-GB" dirty="0" smtClean="0"/>
          </a:p>
          <a:p>
            <a:pPr>
              <a:buNone/>
            </a:pPr>
            <a:r>
              <a:rPr lang="en-GB" dirty="0" smtClean="0"/>
              <a:t>Panama: 77 colonies of </a:t>
            </a:r>
            <a:r>
              <a:rPr lang="en-GB" b="1" i="1" dirty="0" err="1" smtClean="0"/>
              <a:t>Siderastrea</a:t>
            </a:r>
            <a:r>
              <a:rPr lang="en-GB" b="1" i="1" dirty="0" smtClean="0"/>
              <a:t> </a:t>
            </a:r>
            <a:r>
              <a:rPr lang="en-GB" b="1" i="1" dirty="0" err="1" smtClean="0"/>
              <a:t>siderea</a:t>
            </a:r>
            <a:r>
              <a:rPr lang="en-GB" b="1" i="1" dirty="0" smtClean="0"/>
              <a:t> </a:t>
            </a:r>
            <a:r>
              <a:rPr lang="en-GB" dirty="0" smtClean="0"/>
              <a:t>(Guzman </a:t>
            </a:r>
            <a:r>
              <a:rPr lang="en-GB" i="1" dirty="0" smtClean="0"/>
              <a:t>et al.</a:t>
            </a:r>
            <a:r>
              <a:rPr lang="en-GB" dirty="0" smtClean="0"/>
              <a:t> 2008)</a:t>
            </a:r>
          </a:p>
          <a:p>
            <a:pPr>
              <a:buNone/>
            </a:pPr>
            <a:endParaRPr lang="en-GB" dirty="0" smtClean="0"/>
          </a:p>
          <a:p>
            <a:endParaRPr lang="en-GB" dirty="0" smtClean="0"/>
          </a:p>
          <a:p>
            <a:endParaRPr lang="en-GB" dirty="0"/>
          </a:p>
        </p:txBody>
      </p:sp>
      <p:pic>
        <p:nvPicPr>
          <p:cNvPr id="7" name="Picture 6"/>
          <p:cNvPicPr/>
          <p:nvPr/>
        </p:nvPicPr>
        <p:blipFill>
          <a:blip r:embed="rId3" cstate="print"/>
          <a:srcRect t="732" r="1675"/>
          <a:stretch>
            <a:fillRect/>
          </a:stretch>
        </p:blipFill>
        <p:spPr bwMode="auto">
          <a:xfrm>
            <a:off x="251520" y="1412776"/>
            <a:ext cx="4248150" cy="516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906888" cy="1642194"/>
          </a:xfrm>
        </p:spPr>
        <p:txBody>
          <a:bodyPr>
            <a:normAutofit/>
          </a:bodyPr>
          <a:lstStyle/>
          <a:p>
            <a:r>
              <a:rPr lang="en-GB" sz="3200" dirty="0" smtClean="0"/>
              <a:t>The AMO, coral growth and observational SSTs</a:t>
            </a:r>
            <a:endParaRPr lang="en-GB" sz="3200" dirty="0"/>
          </a:p>
        </p:txBody>
      </p:sp>
      <p:sp>
        <p:nvSpPr>
          <p:cNvPr id="4" name="TextBox 3"/>
          <p:cNvSpPr txBox="1"/>
          <p:nvPr/>
        </p:nvSpPr>
        <p:spPr>
          <a:xfrm>
            <a:off x="395536" y="2132856"/>
            <a:ext cx="4968552" cy="4154984"/>
          </a:xfrm>
          <a:prstGeom prst="rect">
            <a:avLst/>
          </a:prstGeom>
          <a:noFill/>
        </p:spPr>
        <p:txBody>
          <a:bodyPr wrap="square" rtlCol="0">
            <a:spAutoFit/>
          </a:bodyPr>
          <a:lstStyle/>
          <a:p>
            <a:endParaRPr lang="en-GB" sz="2200" dirty="0" smtClean="0"/>
          </a:p>
          <a:p>
            <a:pPr>
              <a:buFont typeface="Arial" pitchFamily="34" charset="0"/>
              <a:buChar char="•"/>
            </a:pPr>
            <a:r>
              <a:rPr lang="en-GB" sz="2200" dirty="0" smtClean="0"/>
              <a:t> SSTs across the Caribbean are synchronous with the AMO</a:t>
            </a:r>
          </a:p>
          <a:p>
            <a:endParaRPr lang="en-GB" sz="2200" dirty="0" smtClean="0"/>
          </a:p>
          <a:p>
            <a:pPr>
              <a:buFont typeface="Arial" pitchFamily="34" charset="0"/>
              <a:buChar char="•"/>
            </a:pPr>
            <a:r>
              <a:rPr lang="en-GB" sz="2200" dirty="0" smtClean="0"/>
              <a:t> Across our Caribbean sites, corals show multi-decadal signals in growth rates that have the same periodicity as the AMO- </a:t>
            </a:r>
          </a:p>
          <a:p>
            <a:pPr>
              <a:buFont typeface="Arial" pitchFamily="34" charset="0"/>
              <a:buChar char="•"/>
            </a:pPr>
            <a:endParaRPr lang="en-GB" sz="2200" dirty="0" smtClean="0"/>
          </a:p>
          <a:p>
            <a:pPr>
              <a:buFont typeface="Arial" pitchFamily="34" charset="0"/>
              <a:buChar char="•"/>
            </a:pPr>
            <a:r>
              <a:rPr lang="en-GB" sz="2200" dirty="0" smtClean="0"/>
              <a:t> Correlations between the AMO and coral growth parameters have been shown before: </a:t>
            </a:r>
            <a:r>
              <a:rPr lang="en-GB" sz="2200" dirty="0" err="1" smtClean="0"/>
              <a:t>Saenger</a:t>
            </a:r>
            <a:r>
              <a:rPr lang="en-GB" sz="2200" dirty="0" smtClean="0"/>
              <a:t> </a:t>
            </a:r>
            <a:r>
              <a:rPr lang="en-GB" sz="2200" i="1" dirty="0" smtClean="0"/>
              <a:t>et al. </a:t>
            </a:r>
            <a:r>
              <a:rPr lang="en-GB" sz="2200" dirty="0" smtClean="0"/>
              <a:t>(2009), </a:t>
            </a:r>
            <a:r>
              <a:rPr lang="en-GB" sz="2200" dirty="0" err="1" smtClean="0"/>
              <a:t>Helme</a:t>
            </a:r>
            <a:r>
              <a:rPr lang="en-GB" sz="2200" dirty="0" smtClean="0"/>
              <a:t> </a:t>
            </a:r>
            <a:r>
              <a:rPr lang="en-GB" sz="2200" i="1" dirty="0" smtClean="0"/>
              <a:t>et al. </a:t>
            </a:r>
            <a:r>
              <a:rPr lang="en-GB" sz="2200" dirty="0" smtClean="0"/>
              <a:t>(2011)</a:t>
            </a:r>
            <a:endParaRPr lang="en-GB" sz="2200" dirty="0"/>
          </a:p>
        </p:txBody>
      </p:sp>
      <p:pic>
        <p:nvPicPr>
          <p:cNvPr id="7" name="Picture 6" descr="AMO_fig_2.jpeg"/>
          <p:cNvPicPr>
            <a:picLocks noChangeAspect="1"/>
          </p:cNvPicPr>
          <p:nvPr/>
        </p:nvPicPr>
        <p:blipFill>
          <a:blip r:embed="rId3" cstate="print"/>
          <a:stretch>
            <a:fillRect/>
          </a:stretch>
        </p:blipFill>
        <p:spPr>
          <a:xfrm>
            <a:off x="5436096" y="1484784"/>
            <a:ext cx="3543698" cy="484177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r>
              <a:rPr lang="en-GB" dirty="0" smtClean="0"/>
              <a:t>Using GCMs &amp; statistical models to resolve proximate drivers of AMO-coral growth correlations</a:t>
            </a:r>
            <a:endParaRPr lang="en-GB" dirty="0"/>
          </a:p>
        </p:txBody>
      </p:sp>
      <p:sp>
        <p:nvSpPr>
          <p:cNvPr id="3" name="Content Placeholder 2"/>
          <p:cNvSpPr>
            <a:spLocks noGrp="1"/>
          </p:cNvSpPr>
          <p:nvPr>
            <p:ph idx="1"/>
          </p:nvPr>
        </p:nvSpPr>
        <p:spPr>
          <a:xfrm>
            <a:off x="395536" y="2852936"/>
            <a:ext cx="8229600" cy="2376264"/>
          </a:xfrm>
        </p:spPr>
        <p:txBody>
          <a:bodyPr>
            <a:normAutofit fontScale="77500" lnSpcReduction="20000"/>
          </a:bodyPr>
          <a:lstStyle/>
          <a:p>
            <a:r>
              <a:rPr lang="en-GB" dirty="0" smtClean="0"/>
              <a:t>Times series filtered to highlight multi-decadal variability</a:t>
            </a:r>
          </a:p>
          <a:p>
            <a:endParaRPr lang="en-GB" dirty="0" smtClean="0"/>
          </a:p>
          <a:p>
            <a:r>
              <a:rPr lang="en-GB" dirty="0" smtClean="0"/>
              <a:t>Modified linear regressions used to systematically select the combination of GCM physical predictors  (SST, SW, </a:t>
            </a:r>
            <a:r>
              <a:rPr lang="el-GR" dirty="0" smtClean="0"/>
              <a:t>Ω</a:t>
            </a:r>
            <a:r>
              <a:rPr lang="en-GB" baseline="-25000" dirty="0" err="1" smtClean="0"/>
              <a:t>arag</a:t>
            </a:r>
            <a:r>
              <a:rPr lang="en-GB" dirty="0" smtClean="0"/>
              <a:t>) that minimise the Deviance Information Criterion (DIC)</a:t>
            </a:r>
          </a:p>
          <a:p>
            <a:endParaRPr lang="en-GB" dirty="0" smtClean="0"/>
          </a:p>
        </p:txBody>
      </p:sp>
      <p:sp>
        <p:nvSpPr>
          <p:cNvPr id="8" name="TextBox 7"/>
          <p:cNvSpPr txBox="1"/>
          <p:nvPr/>
        </p:nvSpPr>
        <p:spPr>
          <a:xfrm>
            <a:off x="0" y="4797152"/>
            <a:ext cx="8892480" cy="1523494"/>
          </a:xfrm>
          <a:prstGeom prst="rect">
            <a:avLst/>
          </a:prstGeom>
          <a:noFill/>
        </p:spPr>
        <p:txBody>
          <a:bodyPr wrap="square" rtlCol="0">
            <a:spAutoFit/>
          </a:bodyPr>
          <a:lstStyle/>
          <a:p>
            <a:pPr lvl="1">
              <a:buFont typeface="Arial" pitchFamily="34" charset="0"/>
              <a:buChar char="•"/>
            </a:pPr>
            <a:r>
              <a:rPr lang="en-GB" sz="2500" dirty="0" smtClean="0"/>
              <a:t>   Force </a:t>
            </a:r>
            <a:r>
              <a:rPr lang="en-GB" sz="2500" dirty="0" smtClean="0"/>
              <a:t>statistical models with  the GCM physical predictors derived from fixed anthropogenic aerosol emission ensemble runs</a:t>
            </a:r>
          </a:p>
          <a:p>
            <a:endParaRPr lang="en-GB" dirty="0"/>
          </a:p>
        </p:txBody>
      </p:sp>
      <p:pic>
        <p:nvPicPr>
          <p:cNvPr id="1026" name="Picture 2"/>
          <p:cNvPicPr>
            <a:picLocks noChangeAspect="1" noChangeArrowheads="1"/>
          </p:cNvPicPr>
          <p:nvPr/>
        </p:nvPicPr>
        <p:blipFill>
          <a:blip r:embed="rId3" cstate="print"/>
          <a:srcRect/>
          <a:stretch>
            <a:fillRect/>
          </a:stretch>
        </p:blipFill>
        <p:spPr bwMode="auto">
          <a:xfrm>
            <a:off x="611560" y="4671070"/>
            <a:ext cx="8761921" cy="218693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en-GB" dirty="0" smtClean="0"/>
              <a:t>Our GCM: The HadGEM2-ES Earth System Model</a:t>
            </a:r>
            <a:endParaRPr lang="en-GB"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1835696" y="1124744"/>
            <a:ext cx="6696744" cy="4825422"/>
          </a:xfrm>
          <a:prstGeom prst="rect">
            <a:avLst/>
          </a:prstGeom>
          <a:noFill/>
          <a:ln w="9525">
            <a:noFill/>
            <a:miter lim="800000"/>
            <a:headEnd/>
            <a:tailEnd/>
          </a:ln>
        </p:spPr>
      </p:pic>
      <p:sp>
        <p:nvSpPr>
          <p:cNvPr id="6" name="TextBox 5"/>
          <p:cNvSpPr txBox="1"/>
          <p:nvPr/>
        </p:nvSpPr>
        <p:spPr>
          <a:xfrm>
            <a:off x="5724128" y="6488668"/>
            <a:ext cx="3096344" cy="369332"/>
          </a:xfrm>
          <a:prstGeom prst="rect">
            <a:avLst/>
          </a:prstGeom>
          <a:noFill/>
        </p:spPr>
        <p:txBody>
          <a:bodyPr wrap="square" rtlCol="0">
            <a:spAutoFit/>
          </a:bodyPr>
          <a:lstStyle/>
          <a:p>
            <a:r>
              <a:rPr lang="en-GB" dirty="0" smtClean="0"/>
              <a:t>Collins </a:t>
            </a:r>
            <a:r>
              <a:rPr lang="en-GB" i="1" dirty="0" smtClean="0"/>
              <a:t>et al.</a:t>
            </a:r>
            <a:r>
              <a:rPr lang="en-GB" dirty="0" smtClean="0"/>
              <a:t> (2011)</a:t>
            </a:r>
            <a:endParaRPr lang="en-GB" dirty="0"/>
          </a:p>
        </p:txBody>
      </p:sp>
      <p:sp>
        <p:nvSpPr>
          <p:cNvPr id="7" name="TextBox 6"/>
          <p:cNvSpPr txBox="1"/>
          <p:nvPr/>
        </p:nvSpPr>
        <p:spPr>
          <a:xfrm>
            <a:off x="3995936" y="5949280"/>
            <a:ext cx="3384376" cy="369332"/>
          </a:xfrm>
          <a:prstGeom prst="rect">
            <a:avLst/>
          </a:prstGeom>
          <a:noFill/>
        </p:spPr>
        <p:txBody>
          <a:bodyPr wrap="square" rtlCol="0">
            <a:spAutoFit/>
          </a:bodyPr>
          <a:lstStyle/>
          <a:p>
            <a:r>
              <a:rPr lang="en-GB" dirty="0" smtClean="0"/>
              <a:t>Earth system coupling feedbacks</a:t>
            </a:r>
            <a:endParaRPr lang="en-GB" dirty="0"/>
          </a:p>
        </p:txBody>
      </p:sp>
      <p:sp>
        <p:nvSpPr>
          <p:cNvPr id="8" name="TextBox 7"/>
          <p:cNvSpPr txBox="1"/>
          <p:nvPr/>
        </p:nvSpPr>
        <p:spPr>
          <a:xfrm>
            <a:off x="0" y="3429000"/>
            <a:ext cx="2771800" cy="3693319"/>
          </a:xfrm>
          <a:prstGeom prst="rect">
            <a:avLst/>
          </a:prstGeom>
          <a:noFill/>
        </p:spPr>
        <p:txBody>
          <a:bodyPr wrap="square" rtlCol="0">
            <a:spAutoFit/>
          </a:bodyPr>
          <a:lstStyle/>
          <a:p>
            <a:r>
              <a:rPr lang="en-GB" b="1" dirty="0" smtClean="0"/>
              <a:t>Improved aerosol </a:t>
            </a:r>
          </a:p>
          <a:p>
            <a:r>
              <a:rPr lang="en-GB" b="1" dirty="0" smtClean="0"/>
              <a:t>scheme:</a:t>
            </a:r>
          </a:p>
          <a:p>
            <a:endParaRPr lang="en-GB" dirty="0" smtClean="0"/>
          </a:p>
          <a:p>
            <a:r>
              <a:rPr lang="en-GB" dirty="0" smtClean="0"/>
              <a:t>More aerosol species included (8)</a:t>
            </a:r>
          </a:p>
          <a:p>
            <a:r>
              <a:rPr lang="en-GB" dirty="0" smtClean="0"/>
              <a:t>Direct (radiation) &amp; indirect (cloud droplet number) effects now included</a:t>
            </a:r>
          </a:p>
          <a:p>
            <a:r>
              <a:rPr lang="en-GB" dirty="0" smtClean="0"/>
              <a:t>Aerosols coupled to vegetation scheme &amp; ocean model  (same as Booth </a:t>
            </a:r>
            <a:r>
              <a:rPr lang="en-GB" i="1" dirty="0" smtClean="0"/>
              <a:t>et al. </a:t>
            </a:r>
            <a:r>
              <a:rPr lang="en-GB" dirty="0" smtClean="0"/>
              <a:t>(2012))</a:t>
            </a:r>
          </a:p>
          <a:p>
            <a:endParaRPr lang="en-GB" dirty="0"/>
          </a:p>
        </p:txBody>
      </p:sp>
      <p:sp>
        <p:nvSpPr>
          <p:cNvPr id="9" name="TextBox 8"/>
          <p:cNvSpPr txBox="1"/>
          <p:nvPr/>
        </p:nvSpPr>
        <p:spPr>
          <a:xfrm>
            <a:off x="395536" y="1340768"/>
            <a:ext cx="2808312" cy="923330"/>
          </a:xfrm>
          <a:prstGeom prst="rect">
            <a:avLst/>
          </a:prstGeom>
          <a:noFill/>
        </p:spPr>
        <p:txBody>
          <a:bodyPr wrap="square" rtlCol="0">
            <a:spAutoFit/>
          </a:bodyPr>
          <a:lstStyle/>
          <a:p>
            <a:r>
              <a:rPr lang="en-GB" dirty="0" smtClean="0"/>
              <a:t>The Hadley Centre’s model for the fifth IPCC assessment report (AR5)</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94122"/>
          </a:xfrm>
        </p:spPr>
        <p:txBody>
          <a:bodyPr>
            <a:normAutofit fontScale="90000"/>
          </a:bodyPr>
          <a:lstStyle/>
          <a:p>
            <a:r>
              <a:rPr lang="en-GB" sz="3200" dirty="0" smtClean="0"/>
              <a:t>The importance of anthropogenic aerosols to the physical predictors</a:t>
            </a:r>
            <a:endParaRPr lang="en-GB" sz="3200" dirty="0"/>
          </a:p>
        </p:txBody>
      </p:sp>
      <p:sp>
        <p:nvSpPr>
          <p:cNvPr id="4" name="TextBox 3"/>
          <p:cNvSpPr txBox="1"/>
          <p:nvPr/>
        </p:nvSpPr>
        <p:spPr>
          <a:xfrm>
            <a:off x="0" y="1916832"/>
            <a:ext cx="5004048" cy="5375831"/>
          </a:xfrm>
          <a:prstGeom prst="rect">
            <a:avLst/>
          </a:prstGeom>
          <a:noFill/>
        </p:spPr>
        <p:txBody>
          <a:bodyPr wrap="square" rtlCol="0">
            <a:spAutoFit/>
          </a:bodyPr>
          <a:lstStyle/>
          <a:p>
            <a:pPr>
              <a:buFont typeface="Arial" pitchFamily="34" charset="0"/>
              <a:buChar char="•"/>
            </a:pPr>
            <a:r>
              <a:rPr lang="en-GB" sz="2400" dirty="0" smtClean="0"/>
              <a:t> </a:t>
            </a:r>
            <a:r>
              <a:rPr lang="en-GB" sz="2000" dirty="0" smtClean="0"/>
              <a:t>HadGEM2-ES reasonably recreates  the multi-decadal Caribbean SST variability seen in observational record</a:t>
            </a:r>
          </a:p>
          <a:p>
            <a:pPr>
              <a:buFont typeface="Arial" pitchFamily="34" charset="0"/>
              <a:buChar char="•"/>
            </a:pPr>
            <a:endParaRPr lang="en-GB" sz="2000" dirty="0" smtClean="0"/>
          </a:p>
          <a:p>
            <a:pPr>
              <a:buFont typeface="Arial" pitchFamily="34" charset="0"/>
              <a:buChar char="•"/>
            </a:pPr>
            <a:r>
              <a:rPr lang="en-GB" sz="2000" dirty="0" smtClean="0"/>
              <a:t> With anthropogenic aerosols fixed at pre-industrial levels it does not</a:t>
            </a:r>
          </a:p>
          <a:p>
            <a:pPr>
              <a:buFont typeface="Arial" pitchFamily="34" charset="0"/>
              <a:buChar char="•"/>
            </a:pPr>
            <a:endParaRPr lang="en-GB" sz="2000" baseline="-25000" dirty="0" smtClean="0"/>
          </a:p>
          <a:p>
            <a:pPr>
              <a:buFont typeface="Arial" pitchFamily="34" charset="0"/>
              <a:buChar char="•"/>
            </a:pPr>
            <a:r>
              <a:rPr lang="en-GB" sz="2000" dirty="0" smtClean="0"/>
              <a:t> Strong influence of aerosols on SW at Belize site post 1960</a:t>
            </a:r>
          </a:p>
          <a:p>
            <a:pPr>
              <a:buFont typeface="Arial" pitchFamily="34" charset="0"/>
              <a:buChar char="•"/>
            </a:pPr>
            <a:endParaRPr lang="en-GB" sz="2000" dirty="0" smtClean="0"/>
          </a:p>
          <a:p>
            <a:pPr>
              <a:buFont typeface="Arial" pitchFamily="34" charset="0"/>
              <a:buChar char="•"/>
            </a:pPr>
            <a:r>
              <a:rPr lang="en-GB" sz="2000" dirty="0" smtClean="0"/>
              <a:t>Little influence of aerosols on SW at the Panama site (limited dispersal from US Eastern seaboard)</a:t>
            </a:r>
          </a:p>
          <a:p>
            <a:pPr>
              <a:buFont typeface="Arial" pitchFamily="34" charset="0"/>
              <a:buChar char="•"/>
            </a:pPr>
            <a:endParaRPr lang="en-GB" sz="2000" dirty="0" smtClean="0"/>
          </a:p>
          <a:p>
            <a:endParaRPr lang="en-GB" dirty="0" smtClean="0"/>
          </a:p>
          <a:p>
            <a:pPr>
              <a:buFont typeface="Arial" pitchFamily="34" charset="0"/>
              <a:buChar char="•"/>
            </a:pPr>
            <a:endParaRPr lang="en-GB" dirty="0" smtClean="0"/>
          </a:p>
          <a:p>
            <a:pPr>
              <a:buFont typeface="Arial" pitchFamily="34" charset="0"/>
              <a:buChar char="•"/>
            </a:pPr>
            <a:endParaRPr lang="en-GB" dirty="0" smtClean="0"/>
          </a:p>
          <a:p>
            <a:pPr>
              <a:buFont typeface="Arial" pitchFamily="34" charset="0"/>
              <a:buChar char="•"/>
            </a:pPr>
            <a:endParaRPr lang="en-GB" baseline="-25000" dirty="0"/>
          </a:p>
        </p:txBody>
      </p:sp>
      <p:pic>
        <p:nvPicPr>
          <p:cNvPr id="7" name="Content Placeholder 6" descr="AMO_fig_3.jpeg"/>
          <p:cNvPicPr>
            <a:picLocks noGrp="1" noChangeAspect="1"/>
          </p:cNvPicPr>
          <p:nvPr>
            <p:ph idx="1"/>
          </p:nvPr>
        </p:nvPicPr>
        <p:blipFill>
          <a:blip r:embed="rId3" cstate="print"/>
          <a:stretch>
            <a:fillRect/>
          </a:stretch>
        </p:blipFill>
        <p:spPr>
          <a:xfrm>
            <a:off x="5436096" y="116632"/>
            <a:ext cx="3384376" cy="6646852"/>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5004048" cy="1930226"/>
          </a:xfrm>
        </p:spPr>
        <p:txBody>
          <a:bodyPr>
            <a:normAutofit fontScale="90000"/>
          </a:bodyPr>
          <a:lstStyle/>
          <a:p>
            <a:r>
              <a:rPr lang="en-GB" dirty="0" smtClean="0"/>
              <a:t>The influence of anthropogenic aerosols on statistical models</a:t>
            </a:r>
            <a:endParaRPr lang="en-GB" dirty="0"/>
          </a:p>
        </p:txBody>
      </p:sp>
      <p:grpSp>
        <p:nvGrpSpPr>
          <p:cNvPr id="17" name="Group 16"/>
          <p:cNvGrpSpPr/>
          <p:nvPr/>
        </p:nvGrpSpPr>
        <p:grpSpPr>
          <a:xfrm>
            <a:off x="5137374" y="188640"/>
            <a:ext cx="4187154" cy="6669360"/>
            <a:chOff x="5137374" y="188640"/>
            <a:chExt cx="4187154" cy="6669360"/>
          </a:xfrm>
        </p:grpSpPr>
        <p:pic>
          <p:nvPicPr>
            <p:cNvPr id="12" name="Picture 11" descr="AMO_fig_4.jpeg"/>
            <p:cNvPicPr>
              <a:picLocks noChangeAspect="1"/>
            </p:cNvPicPr>
            <p:nvPr/>
          </p:nvPicPr>
          <p:blipFill>
            <a:blip r:embed="rId3" cstate="print"/>
            <a:stretch>
              <a:fillRect/>
            </a:stretch>
          </p:blipFill>
          <p:spPr>
            <a:xfrm>
              <a:off x="5137374" y="188640"/>
              <a:ext cx="4187154" cy="6669360"/>
            </a:xfrm>
            <a:prstGeom prst="rect">
              <a:avLst/>
            </a:prstGeom>
          </p:spPr>
        </p:pic>
        <p:sp>
          <p:nvSpPr>
            <p:cNvPr id="14" name="TextBox 13"/>
            <p:cNvSpPr txBox="1"/>
            <p:nvPr/>
          </p:nvSpPr>
          <p:spPr>
            <a:xfrm>
              <a:off x="5868144" y="2636912"/>
              <a:ext cx="1224136" cy="400110"/>
            </a:xfrm>
            <a:prstGeom prst="rect">
              <a:avLst/>
            </a:prstGeom>
            <a:noFill/>
          </p:spPr>
          <p:txBody>
            <a:bodyPr wrap="square" rtlCol="0">
              <a:spAutoFit/>
            </a:bodyPr>
            <a:lstStyle/>
            <a:p>
              <a:r>
                <a:rPr lang="en-GB" sz="2000" dirty="0" smtClean="0"/>
                <a:t>Belize</a:t>
              </a:r>
              <a:endParaRPr lang="en-GB" sz="2000" dirty="0"/>
            </a:p>
          </p:txBody>
        </p:sp>
        <p:sp>
          <p:nvSpPr>
            <p:cNvPr id="16" name="TextBox 15"/>
            <p:cNvSpPr txBox="1"/>
            <p:nvPr/>
          </p:nvSpPr>
          <p:spPr>
            <a:xfrm>
              <a:off x="5868144" y="5877272"/>
              <a:ext cx="1224136" cy="400110"/>
            </a:xfrm>
            <a:prstGeom prst="rect">
              <a:avLst/>
            </a:prstGeom>
            <a:noFill/>
          </p:spPr>
          <p:txBody>
            <a:bodyPr wrap="square" rtlCol="0">
              <a:spAutoFit/>
            </a:bodyPr>
            <a:lstStyle/>
            <a:p>
              <a:r>
                <a:rPr lang="en-GB" sz="2000" dirty="0" smtClean="0"/>
                <a:t>Panama</a:t>
              </a:r>
              <a:endParaRPr lang="en-GB" sz="2000" dirty="0"/>
            </a:p>
          </p:txBody>
        </p:sp>
      </p:grpSp>
      <p:sp>
        <p:nvSpPr>
          <p:cNvPr id="19" name="TextBox 18"/>
          <p:cNvSpPr txBox="1"/>
          <p:nvPr/>
        </p:nvSpPr>
        <p:spPr>
          <a:xfrm>
            <a:off x="0" y="2492896"/>
            <a:ext cx="5220072" cy="5816977"/>
          </a:xfrm>
          <a:prstGeom prst="rect">
            <a:avLst/>
          </a:prstGeom>
          <a:noFill/>
        </p:spPr>
        <p:txBody>
          <a:bodyPr wrap="square" rtlCol="0">
            <a:spAutoFit/>
          </a:bodyPr>
          <a:lstStyle/>
          <a:p>
            <a:pPr>
              <a:buFont typeface="Arial" pitchFamily="34" charset="0"/>
              <a:buChar char="•"/>
            </a:pPr>
            <a:r>
              <a:rPr lang="en-GB" sz="2400" dirty="0" smtClean="0"/>
              <a:t> </a:t>
            </a:r>
            <a:r>
              <a:rPr lang="en-GB" sz="2200" dirty="0" smtClean="0"/>
              <a:t>Post-1950 “fixed aerosol” models increasingly fail to capture observational coral growth rates and diverge from the “all </a:t>
            </a:r>
            <a:r>
              <a:rPr lang="en-GB" sz="2200" dirty="0" err="1" smtClean="0"/>
              <a:t>forcings</a:t>
            </a:r>
            <a:r>
              <a:rPr lang="en-GB" sz="2200" dirty="0" smtClean="0"/>
              <a:t>” models because of the greater role of anthropogenic aerosols in this period </a:t>
            </a:r>
          </a:p>
          <a:p>
            <a:pPr>
              <a:buFont typeface="Arial" pitchFamily="34" charset="0"/>
              <a:buChar char="•"/>
            </a:pPr>
            <a:endParaRPr lang="en-GB" sz="2200" dirty="0" smtClean="0"/>
          </a:p>
          <a:p>
            <a:pPr>
              <a:buFont typeface="Arial" pitchFamily="34" charset="0"/>
              <a:buChar char="•"/>
            </a:pPr>
            <a:r>
              <a:rPr lang="en-GB" sz="2200" dirty="0" smtClean="0"/>
              <a:t> Results more significant for the Belize site</a:t>
            </a:r>
          </a:p>
          <a:p>
            <a:pPr>
              <a:buFont typeface="Arial" pitchFamily="34" charset="0"/>
              <a:buChar char="•"/>
            </a:pPr>
            <a:endParaRPr lang="en-GB" sz="2200" dirty="0" smtClean="0"/>
          </a:p>
          <a:p>
            <a:pPr>
              <a:buFont typeface="Arial" pitchFamily="34" charset="0"/>
              <a:buChar char="•"/>
            </a:pPr>
            <a:r>
              <a:rPr lang="en-GB" sz="2200" dirty="0" smtClean="0"/>
              <a:t> Post 1950, anthropogenic aerosols appear to have suppressed coral growth rates, through aerosol-driven reductions in SW and SST</a:t>
            </a:r>
          </a:p>
          <a:p>
            <a:pPr>
              <a:buFont typeface="Arial" pitchFamily="34" charset="0"/>
              <a:buChar char="•"/>
            </a:pPr>
            <a:endParaRPr lang="en-GB" sz="2000" dirty="0" smtClean="0"/>
          </a:p>
          <a:p>
            <a:pPr>
              <a:buFont typeface="Arial" pitchFamily="34" charset="0"/>
              <a:buChar char="•"/>
            </a:pPr>
            <a:endParaRPr lang="en-GB" sz="2000" dirty="0" smtClean="0"/>
          </a:p>
          <a:p>
            <a:endParaRPr lang="en-GB" dirty="0" smtClean="0"/>
          </a:p>
          <a:p>
            <a:pPr>
              <a:buFont typeface="Arial" pitchFamily="34" charset="0"/>
              <a:buChar char="•"/>
            </a:pPr>
            <a:endParaRPr lang="en-GB" dirty="0" smtClean="0"/>
          </a:p>
          <a:p>
            <a:pPr>
              <a:buFont typeface="Arial" pitchFamily="34" charset="0"/>
              <a:buChar char="•"/>
            </a:pPr>
            <a:endParaRPr lang="en-GB" dirty="0" smtClean="0"/>
          </a:p>
          <a:p>
            <a:pPr>
              <a:buFont typeface="Arial" pitchFamily="34" charset="0"/>
              <a:buChar char="•"/>
            </a:pPr>
            <a:endParaRPr lang="en-GB" baseline="-25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1520" y="4797152"/>
            <a:ext cx="8748464" cy="2585323"/>
          </a:xfrm>
          <a:prstGeom prst="rect">
            <a:avLst/>
          </a:prstGeom>
          <a:noFill/>
        </p:spPr>
        <p:txBody>
          <a:bodyPr wrap="square" rtlCol="0">
            <a:spAutoFit/>
          </a:bodyPr>
          <a:lstStyle/>
          <a:p>
            <a:r>
              <a:rPr lang="en-GB" dirty="0" smtClean="0"/>
              <a:t>Limited projected multi-decadal variability  in SSTs and SW but projections lack volcanism</a:t>
            </a:r>
          </a:p>
          <a:p>
            <a:endParaRPr lang="en-GB" dirty="0" smtClean="0"/>
          </a:p>
          <a:p>
            <a:r>
              <a:rPr lang="en-GB" dirty="0" smtClean="0"/>
              <a:t>Historical multi-decadal SST variability dwarfed by the influence of global warming on  projected SST anomalies  </a:t>
            </a:r>
          </a:p>
          <a:p>
            <a:endParaRPr lang="en-GB" dirty="0" smtClean="0"/>
          </a:p>
          <a:p>
            <a:r>
              <a:rPr lang="en-GB" dirty="0" smtClean="0"/>
              <a:t>Irradiance anomalies generally ↑ across the Caribbean (greater anti-air pollution policies), except in the south (e.g. Panama)</a:t>
            </a:r>
          </a:p>
          <a:p>
            <a:endParaRPr lang="en-GB" dirty="0" smtClean="0"/>
          </a:p>
          <a:p>
            <a:endParaRPr lang="en-GB" dirty="0"/>
          </a:p>
        </p:txBody>
      </p:sp>
      <p:sp>
        <p:nvSpPr>
          <p:cNvPr id="2" name="Title 1"/>
          <p:cNvSpPr>
            <a:spLocks noGrp="1"/>
          </p:cNvSpPr>
          <p:nvPr>
            <p:ph type="title"/>
          </p:nvPr>
        </p:nvSpPr>
        <p:spPr>
          <a:xfrm>
            <a:off x="467544" y="620688"/>
            <a:ext cx="8229600" cy="576064"/>
          </a:xfrm>
        </p:spPr>
        <p:txBody>
          <a:bodyPr>
            <a:noAutofit/>
          </a:bodyPr>
          <a:lstStyle/>
          <a:p>
            <a:r>
              <a:rPr lang="en-GB" sz="2800" dirty="0" smtClean="0"/>
              <a:t>Informing our understanding of future Caribbean coral growth: HadGEM2-ES SST and irradiance projections</a:t>
            </a:r>
            <a:endParaRPr lang="en-GB" sz="2800" dirty="0"/>
          </a:p>
        </p:txBody>
      </p:sp>
      <p:grpSp>
        <p:nvGrpSpPr>
          <p:cNvPr id="18" name="Group 17"/>
          <p:cNvGrpSpPr/>
          <p:nvPr/>
        </p:nvGrpSpPr>
        <p:grpSpPr>
          <a:xfrm>
            <a:off x="0" y="1412776"/>
            <a:ext cx="9144000" cy="3427805"/>
            <a:chOff x="0" y="1628800"/>
            <a:chExt cx="9144000" cy="3427805"/>
          </a:xfrm>
        </p:grpSpPr>
        <p:grpSp>
          <p:nvGrpSpPr>
            <p:cNvPr id="15" name="Group 14"/>
            <p:cNvGrpSpPr/>
            <p:nvPr/>
          </p:nvGrpSpPr>
          <p:grpSpPr>
            <a:xfrm>
              <a:off x="0" y="1628800"/>
              <a:ext cx="9144000" cy="3427805"/>
              <a:chOff x="0" y="1196752"/>
              <a:chExt cx="9144000" cy="3427805"/>
            </a:xfrm>
          </p:grpSpPr>
          <p:grpSp>
            <p:nvGrpSpPr>
              <p:cNvPr id="8" name="Group 7"/>
              <p:cNvGrpSpPr/>
              <p:nvPr/>
            </p:nvGrpSpPr>
            <p:grpSpPr>
              <a:xfrm>
                <a:off x="5580112" y="1196752"/>
                <a:ext cx="3563888" cy="3427805"/>
                <a:chOff x="5580112" y="1288006"/>
                <a:chExt cx="3563888" cy="3427805"/>
              </a:xfrm>
            </p:grpSpPr>
            <p:pic>
              <p:nvPicPr>
                <p:cNvPr id="9" name="Picture 2"/>
                <p:cNvPicPr>
                  <a:picLocks noChangeAspect="1" noChangeArrowheads="1"/>
                </p:cNvPicPr>
                <p:nvPr/>
              </p:nvPicPr>
              <p:blipFill>
                <a:blip r:embed="rId3" cstate="print"/>
                <a:srcRect/>
                <a:stretch>
                  <a:fillRect/>
                </a:stretch>
              </p:blipFill>
              <p:spPr bwMode="auto">
                <a:xfrm>
                  <a:off x="5580112" y="1288006"/>
                  <a:ext cx="3563888" cy="3427805"/>
                </a:xfrm>
                <a:prstGeom prst="rect">
                  <a:avLst/>
                </a:prstGeom>
                <a:noFill/>
                <a:ln w="9525">
                  <a:noFill/>
                  <a:miter lim="800000"/>
                  <a:headEnd/>
                  <a:tailEnd/>
                </a:ln>
              </p:spPr>
            </p:pic>
            <p:sp>
              <p:nvSpPr>
                <p:cNvPr id="10" name="Oval 9"/>
                <p:cNvSpPr/>
                <p:nvPr/>
              </p:nvSpPr>
              <p:spPr>
                <a:xfrm>
                  <a:off x="6444208" y="2996952"/>
                  <a:ext cx="1800200" cy="936104"/>
                </a:xfrm>
                <a:prstGeom prst="ellipse">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740352" y="1412776"/>
                  <a:ext cx="1224136" cy="1800200"/>
                </a:xfrm>
                <a:prstGeom prst="ellipse">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p:cNvGrpSpPr/>
              <p:nvPr/>
            </p:nvGrpSpPr>
            <p:grpSpPr>
              <a:xfrm>
                <a:off x="0" y="1628800"/>
                <a:ext cx="5687616" cy="2760166"/>
                <a:chOff x="0" y="1628800"/>
                <a:chExt cx="5687616" cy="2760166"/>
              </a:xfrm>
            </p:grpSpPr>
            <p:pic>
              <p:nvPicPr>
                <p:cNvPr id="7" name="Picture 3"/>
                <p:cNvPicPr>
                  <a:picLocks noChangeAspect="1" noChangeArrowheads="1"/>
                </p:cNvPicPr>
                <p:nvPr/>
              </p:nvPicPr>
              <p:blipFill>
                <a:blip r:embed="rId4" cstate="print"/>
                <a:srcRect t="51122" r="48469"/>
                <a:stretch>
                  <a:fillRect/>
                </a:stretch>
              </p:blipFill>
              <p:spPr bwMode="auto">
                <a:xfrm>
                  <a:off x="2699792" y="1772816"/>
                  <a:ext cx="2987824" cy="261615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t="2691" r="48469" b="50223"/>
                <a:stretch>
                  <a:fillRect/>
                </a:stretch>
              </p:blipFill>
              <p:spPr bwMode="auto">
                <a:xfrm>
                  <a:off x="0" y="1772816"/>
                  <a:ext cx="2987824" cy="2520280"/>
                </a:xfrm>
                <a:prstGeom prst="rect">
                  <a:avLst/>
                </a:prstGeom>
                <a:noFill/>
                <a:ln w="9525">
                  <a:noFill/>
                  <a:miter lim="800000"/>
                  <a:headEnd/>
                  <a:tailEnd/>
                </a:ln>
              </p:spPr>
            </p:pic>
            <p:sp>
              <p:nvSpPr>
                <p:cNvPr id="13" name="Rectangle 12"/>
                <p:cNvSpPr/>
                <p:nvPr/>
              </p:nvSpPr>
              <p:spPr>
                <a:xfrm>
                  <a:off x="0" y="1628800"/>
                  <a:ext cx="39553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16" name="TextBox 15"/>
            <p:cNvSpPr txBox="1"/>
            <p:nvPr/>
          </p:nvSpPr>
          <p:spPr>
            <a:xfrm>
              <a:off x="1619672" y="2276872"/>
              <a:ext cx="1224136" cy="400110"/>
            </a:xfrm>
            <a:prstGeom prst="rect">
              <a:avLst/>
            </a:prstGeom>
            <a:noFill/>
          </p:spPr>
          <p:txBody>
            <a:bodyPr wrap="square" rtlCol="0">
              <a:spAutoFit/>
            </a:bodyPr>
            <a:lstStyle/>
            <a:p>
              <a:r>
                <a:rPr lang="en-GB" sz="2000" dirty="0" smtClean="0"/>
                <a:t>Belize</a:t>
              </a:r>
              <a:endParaRPr lang="en-GB" sz="2000" dirty="0"/>
            </a:p>
          </p:txBody>
        </p:sp>
        <p:sp>
          <p:nvSpPr>
            <p:cNvPr id="17" name="TextBox 16"/>
            <p:cNvSpPr txBox="1"/>
            <p:nvPr/>
          </p:nvSpPr>
          <p:spPr>
            <a:xfrm>
              <a:off x="4283968" y="2276872"/>
              <a:ext cx="1224136" cy="400110"/>
            </a:xfrm>
            <a:prstGeom prst="rect">
              <a:avLst/>
            </a:prstGeom>
            <a:noFill/>
          </p:spPr>
          <p:txBody>
            <a:bodyPr wrap="square" rtlCol="0">
              <a:spAutoFit/>
            </a:bodyPr>
            <a:lstStyle/>
            <a:p>
              <a:r>
                <a:rPr lang="en-GB" sz="2000" dirty="0" smtClean="0"/>
                <a:t>Panama</a:t>
              </a:r>
              <a:endParaRPr lang="en-GB" sz="2000" dirty="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Conclusions</a:t>
            </a:r>
            <a:endParaRPr lang="en-GB" dirty="0"/>
          </a:p>
        </p:txBody>
      </p:sp>
      <p:sp>
        <p:nvSpPr>
          <p:cNvPr id="3" name="Content Placeholder 2"/>
          <p:cNvSpPr>
            <a:spLocks noGrp="1"/>
          </p:cNvSpPr>
          <p:nvPr>
            <p:ph idx="1"/>
          </p:nvPr>
        </p:nvSpPr>
        <p:spPr>
          <a:xfrm>
            <a:off x="0" y="1124744"/>
            <a:ext cx="9252520" cy="5904656"/>
          </a:xfrm>
        </p:spPr>
        <p:txBody>
          <a:bodyPr>
            <a:normAutofit fontScale="77500" lnSpcReduction="20000"/>
          </a:bodyPr>
          <a:lstStyle/>
          <a:p>
            <a:r>
              <a:rPr lang="en-GB" sz="3100" dirty="0" smtClean="0"/>
              <a:t>Corals across the Caribbean show periodicity in growth rates synchronous with the AMO/aerosols</a:t>
            </a:r>
          </a:p>
          <a:p>
            <a:endParaRPr lang="en-GB" sz="3100" dirty="0" smtClean="0"/>
          </a:p>
          <a:p>
            <a:r>
              <a:rPr lang="en-GB" sz="3100" dirty="0" smtClean="0"/>
              <a:t>Aerosol induced changes in SSTs and irradiance appear predominately driven by volcanic activity in the early 20</a:t>
            </a:r>
            <a:r>
              <a:rPr lang="en-GB" sz="3100" baseline="30000" dirty="0" smtClean="0"/>
              <a:t>th</a:t>
            </a:r>
            <a:r>
              <a:rPr lang="en-GB" sz="3100" dirty="0" smtClean="0"/>
              <a:t> C. and anthropogenic SO</a:t>
            </a:r>
            <a:r>
              <a:rPr lang="en-GB" sz="3100" baseline="-25000" dirty="0" smtClean="0"/>
              <a:t>4</a:t>
            </a:r>
            <a:r>
              <a:rPr lang="en-GB" sz="3100" dirty="0" smtClean="0"/>
              <a:t> in the later 20</a:t>
            </a:r>
            <a:r>
              <a:rPr lang="en-GB" sz="3100" baseline="30000" dirty="0" smtClean="0"/>
              <a:t>th</a:t>
            </a:r>
            <a:r>
              <a:rPr lang="en-GB" sz="3100" dirty="0" smtClean="0"/>
              <a:t> C.</a:t>
            </a:r>
          </a:p>
          <a:p>
            <a:endParaRPr lang="en-GB" sz="3100" dirty="0" smtClean="0"/>
          </a:p>
          <a:p>
            <a:r>
              <a:rPr lang="en-GB" sz="3100" dirty="0" smtClean="0"/>
              <a:t>Historical coral growth rates can be well modelled with HadGEM2-ES SST and SW outputs</a:t>
            </a:r>
          </a:p>
          <a:p>
            <a:endParaRPr lang="en-GB" sz="3100" dirty="0" smtClean="0"/>
          </a:p>
          <a:p>
            <a:r>
              <a:rPr lang="en-GB" sz="3100" dirty="0" smtClean="0"/>
              <a:t>Statistical models of coral growth using “time varying” and “fixed” anthropogenic aerosol emission GCM outputs diverge in the mid-late 20</a:t>
            </a:r>
            <a:r>
              <a:rPr lang="en-GB" sz="3100" baseline="30000" dirty="0" smtClean="0"/>
              <a:t>th</a:t>
            </a:r>
            <a:r>
              <a:rPr lang="en-GB" sz="3100" dirty="0" smtClean="0"/>
              <a:t> C. </a:t>
            </a:r>
          </a:p>
          <a:p>
            <a:pPr>
              <a:buNone/>
            </a:pPr>
            <a:endParaRPr lang="en-GB" sz="3100" dirty="0" smtClean="0"/>
          </a:p>
          <a:p>
            <a:r>
              <a:rPr lang="en-GB" sz="3100" dirty="0" smtClean="0"/>
              <a:t>Our Enhanced historical understanding suggests regional aerosol emissions have the potential to decouple preconceived relationships between atmospheric [CO</a:t>
            </a:r>
            <a:r>
              <a:rPr lang="en-GB" sz="3100" baseline="-25000" dirty="0" smtClean="0"/>
              <a:t>2</a:t>
            </a:r>
            <a:r>
              <a:rPr lang="en-GB" sz="3100" dirty="0" smtClean="0"/>
              <a:t>] and impacts on coral growth</a:t>
            </a:r>
          </a:p>
          <a:p>
            <a:endParaRPr lang="en-GB" dirty="0" smtClean="0"/>
          </a:p>
          <a:p>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0" y="0"/>
            <a:ext cx="10371876" cy="6885384"/>
          </a:xfrm>
          <a:prstGeom prst="rect">
            <a:avLst/>
          </a:prstGeom>
          <a:noFill/>
          <a:ln w="9525">
            <a:noFill/>
            <a:miter lim="800000"/>
            <a:headEnd/>
            <a:tailEnd/>
          </a:ln>
        </p:spPr>
      </p:pic>
      <p:sp>
        <p:nvSpPr>
          <p:cNvPr id="2" name="Title 1"/>
          <p:cNvSpPr>
            <a:spLocks noGrp="1"/>
          </p:cNvSpPr>
          <p:nvPr>
            <p:ph type="title"/>
          </p:nvPr>
        </p:nvSpPr>
        <p:spPr>
          <a:xfrm>
            <a:off x="755576" y="0"/>
            <a:ext cx="8229600" cy="1143000"/>
          </a:xfrm>
        </p:spPr>
        <p:txBody>
          <a:bodyPr/>
          <a:lstStyle/>
          <a:p>
            <a:r>
              <a:rPr lang="en-GB" dirty="0" smtClean="0">
                <a:solidFill>
                  <a:schemeClr val="bg1"/>
                </a:solidFill>
              </a:rPr>
              <a:t>Any Questions?</a:t>
            </a:r>
            <a:endParaRPr lang="en-GB" dirty="0">
              <a:solidFill>
                <a:schemeClr val="bg1"/>
              </a:solidFill>
            </a:endParaRPr>
          </a:p>
        </p:txBody>
      </p:sp>
      <p:sp>
        <p:nvSpPr>
          <p:cNvPr id="5" name="TextBox 4"/>
          <p:cNvSpPr txBox="1"/>
          <p:nvPr/>
        </p:nvSpPr>
        <p:spPr>
          <a:xfrm>
            <a:off x="611560" y="1052736"/>
            <a:ext cx="9361040" cy="7109639"/>
          </a:xfrm>
          <a:prstGeom prst="rect">
            <a:avLst/>
          </a:prstGeom>
          <a:noFill/>
        </p:spPr>
        <p:txBody>
          <a:bodyPr wrap="square" rtlCol="0">
            <a:spAutoFit/>
          </a:bodyPr>
          <a:lstStyle/>
          <a:p>
            <a:endParaRPr lang="en-GB" sz="2800" dirty="0" smtClean="0">
              <a:solidFill>
                <a:schemeClr val="bg1"/>
              </a:solidFill>
            </a:endParaRPr>
          </a:p>
          <a:p>
            <a:r>
              <a:rPr lang="en-GB" sz="2800" dirty="0" smtClean="0">
                <a:solidFill>
                  <a:schemeClr val="bg1"/>
                </a:solidFill>
              </a:rPr>
              <a:t>Thanks,</a:t>
            </a:r>
          </a:p>
          <a:p>
            <a:endParaRPr lang="en-GB" sz="2800" dirty="0" smtClean="0">
              <a:solidFill>
                <a:schemeClr val="bg1"/>
              </a:solidFill>
            </a:endParaRPr>
          </a:p>
          <a:p>
            <a:r>
              <a:rPr lang="en-GB" sz="2800" dirty="0" smtClean="0">
                <a:solidFill>
                  <a:schemeClr val="bg1"/>
                </a:solidFill>
              </a:rPr>
              <a:t>Peter Cox (University of Exeter)</a:t>
            </a:r>
          </a:p>
          <a:p>
            <a:r>
              <a:rPr lang="en-GB" sz="2800" dirty="0" smtClean="0">
                <a:solidFill>
                  <a:schemeClr val="bg1"/>
                </a:solidFill>
              </a:rPr>
              <a:t>Paul Halloran (Met Office)</a:t>
            </a:r>
          </a:p>
          <a:p>
            <a:r>
              <a:rPr lang="en-GB" sz="2800" dirty="0" smtClean="0">
                <a:solidFill>
                  <a:schemeClr val="bg1"/>
                </a:solidFill>
              </a:rPr>
              <a:t>Peter Mumby (University of Queensland)</a:t>
            </a:r>
          </a:p>
          <a:p>
            <a:r>
              <a:rPr lang="en-GB" sz="2800" dirty="0" smtClean="0">
                <a:solidFill>
                  <a:schemeClr val="bg1"/>
                </a:solidFill>
              </a:rPr>
              <a:t>Theo Economou (University of Exeter)</a:t>
            </a:r>
          </a:p>
          <a:p>
            <a:r>
              <a:rPr lang="en-GB" sz="2800" dirty="0" smtClean="0">
                <a:solidFill>
                  <a:schemeClr val="bg1"/>
                </a:solidFill>
              </a:rPr>
              <a:t>Ben Booth (Met Office)</a:t>
            </a:r>
          </a:p>
          <a:p>
            <a:r>
              <a:rPr lang="en-GB" sz="2800" dirty="0" smtClean="0">
                <a:solidFill>
                  <a:schemeClr val="bg1"/>
                </a:solidFill>
              </a:rPr>
              <a:t>Jessica </a:t>
            </a:r>
            <a:r>
              <a:rPr lang="en-GB" sz="2800" dirty="0" err="1" smtClean="0">
                <a:solidFill>
                  <a:schemeClr val="bg1"/>
                </a:solidFill>
              </a:rPr>
              <a:t>Carilli</a:t>
            </a:r>
            <a:r>
              <a:rPr lang="en-GB" sz="2800" dirty="0" smtClean="0">
                <a:solidFill>
                  <a:schemeClr val="bg1"/>
                </a:solidFill>
              </a:rPr>
              <a:t> (ANSTO)</a:t>
            </a:r>
          </a:p>
          <a:p>
            <a:r>
              <a:rPr lang="en-GB" sz="2800" dirty="0" smtClean="0">
                <a:solidFill>
                  <a:schemeClr val="bg1"/>
                </a:solidFill>
              </a:rPr>
              <a:t>Hector Guzman(Smithsonian Tropical Research Institute) </a:t>
            </a:r>
          </a:p>
          <a:p>
            <a:endParaRPr lang="en-GB" sz="2800" dirty="0" smtClean="0">
              <a:solidFill>
                <a:schemeClr val="bg1"/>
              </a:solidFill>
            </a:endParaRPr>
          </a:p>
          <a:p>
            <a:r>
              <a:rPr lang="en-GB" sz="2800" dirty="0" smtClean="0">
                <a:solidFill>
                  <a:schemeClr val="bg1"/>
                </a:solidFill>
              </a:rPr>
              <a:t>Funded by NERC, the University of Exeter, and the EU FORCE project.</a:t>
            </a:r>
          </a:p>
          <a:p>
            <a:endParaRPr lang="en-GB" sz="2800" dirty="0" smtClean="0">
              <a:solidFill>
                <a:schemeClr val="bg1"/>
              </a:solidFill>
            </a:endParaRPr>
          </a:p>
          <a:p>
            <a:endParaRPr lang="en-GB" sz="2800" dirty="0" smtClean="0">
              <a:solidFill>
                <a:schemeClr val="bg1"/>
              </a:solidFill>
            </a:endParaRPr>
          </a:p>
          <a:p>
            <a:endParaRPr lang="en-GB" dirty="0" smtClean="0"/>
          </a:p>
          <a:p>
            <a:endParaRPr lang="en-GB" dirty="0"/>
          </a:p>
        </p:txBody>
      </p:sp>
      <p:pic>
        <p:nvPicPr>
          <p:cNvPr id="2050" name="Picture 2"/>
          <p:cNvPicPr>
            <a:picLocks noChangeAspect="1" noChangeArrowheads="1"/>
          </p:cNvPicPr>
          <p:nvPr/>
        </p:nvPicPr>
        <p:blipFill>
          <a:blip r:embed="rId3"/>
          <a:srcRect/>
          <a:stretch>
            <a:fillRect/>
          </a:stretch>
        </p:blipFill>
        <p:spPr bwMode="auto">
          <a:xfrm>
            <a:off x="4348163" y="3424238"/>
            <a:ext cx="447675" cy="95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524328" y="332656"/>
            <a:ext cx="850043" cy="1335782"/>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6876256" y="1772816"/>
            <a:ext cx="2124815" cy="8797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9512" y="1412776"/>
            <a:ext cx="8712968" cy="1080120"/>
            <a:chOff x="0" y="457200"/>
            <a:chExt cx="4419600" cy="590550"/>
          </a:xfrm>
        </p:grpSpPr>
        <p:pic>
          <p:nvPicPr>
            <p:cNvPr id="4915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57200"/>
              <a:ext cx="4419600" cy="209550"/>
            </a:xfrm>
            <a:prstGeom prst="rect">
              <a:avLst/>
            </a:prstGeom>
            <a:noFill/>
          </p:spPr>
        </p:pic>
        <p:pic>
          <p:nvPicPr>
            <p:cNvPr id="4915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666750"/>
              <a:ext cx="1447800" cy="190500"/>
            </a:xfrm>
            <a:prstGeom prst="rect">
              <a:avLst/>
            </a:prstGeom>
            <a:noFill/>
          </p:spPr>
        </p:pic>
        <p:pic>
          <p:nvPicPr>
            <p:cNvPr id="49153"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857250"/>
              <a:ext cx="971550" cy="190500"/>
            </a:xfrm>
            <a:prstGeom prst="rect">
              <a:avLst/>
            </a:prstGeom>
            <a:noFill/>
          </p:spPr>
        </p:pic>
      </p:grpSp>
      <p:sp>
        <p:nvSpPr>
          <p:cNvPr id="4915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49157" name="Rectangle 5"/>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pitchFamily="34" charset="0"/>
                <a:ea typeface="Calibri" pitchFamily="34" charset="0"/>
                <a:cs typeface="Arial" pitchFamily="34" charset="0"/>
              </a:rPr>
              <a:t/>
            </a:r>
            <a:br>
              <a:rPr kumimoji="0" lang="en-GB" sz="1100" b="0" i="0" u="none" strike="noStrike" cap="none" normalizeH="0" baseline="0" smtClean="0">
                <a:ln>
                  <a:noFill/>
                </a:ln>
                <a:solidFill>
                  <a:schemeClr val="tx1"/>
                </a:solidFill>
                <a:effectLst/>
                <a:latin typeface="Arial" pitchFamily="34" charset="0"/>
                <a:ea typeface="Calibri" pitchFamily="34" charset="0"/>
                <a:cs typeface="Arial" pitchFamily="34" charset="0"/>
              </a:rPr>
            </a:b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49158" name="Rectangle 6"/>
          <p:cNvSpPr>
            <a:spLocks noChangeArrowheads="1"/>
          </p:cNvSpPr>
          <p:nvPr/>
        </p:nvSpPr>
        <p:spPr bwMode="auto">
          <a:xfrm>
            <a:off x="0" y="8572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pitchFamily="34" charset="0"/>
                <a:ea typeface="Calibri" pitchFamily="34" charset="0"/>
                <a:cs typeface="Arial" pitchFamily="34" charset="0"/>
              </a:rPr>
              <a:t/>
            </a:r>
            <a:br>
              <a:rPr kumimoji="0" lang="en-GB" sz="1100" b="0" i="0" u="none" strike="noStrike" cap="none" normalizeH="0" baseline="0" smtClean="0">
                <a:ln>
                  <a:noFill/>
                </a:ln>
                <a:solidFill>
                  <a:schemeClr val="tx1"/>
                </a:solidFill>
                <a:effectLst/>
                <a:latin typeface="Arial" pitchFamily="34" charset="0"/>
                <a:ea typeface="Calibri" pitchFamily="34" charset="0"/>
                <a:cs typeface="Arial" pitchFamily="34" charset="0"/>
              </a:rPr>
            </a:b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extBox 10"/>
          <p:cNvSpPr txBox="1"/>
          <p:nvPr/>
        </p:nvSpPr>
        <p:spPr>
          <a:xfrm>
            <a:off x="395536" y="3068960"/>
            <a:ext cx="8352928" cy="2585323"/>
          </a:xfrm>
          <a:prstGeom prst="rect">
            <a:avLst/>
          </a:prstGeom>
          <a:noFill/>
        </p:spPr>
        <p:txBody>
          <a:bodyPr wrap="square" rtlCol="0">
            <a:spAutoFit/>
          </a:bodyPr>
          <a:lstStyle/>
          <a:p>
            <a:r>
              <a:rPr lang="en-GB" sz="2400" dirty="0" smtClean="0"/>
              <a:t>This is effectively a linear model with a time-dependent intercept </a:t>
            </a:r>
            <a:r>
              <a:rPr lang="el-GR" sz="2400" i="1" dirty="0" smtClean="0"/>
              <a:t>β</a:t>
            </a:r>
            <a:r>
              <a:rPr lang="en-GB" sz="2400" i="1" baseline="-25000" dirty="0" smtClean="0"/>
              <a:t>0</a:t>
            </a:r>
            <a:r>
              <a:rPr lang="en-GB" sz="2400" i="1" dirty="0" smtClean="0"/>
              <a:t>(t)</a:t>
            </a:r>
            <a:r>
              <a:rPr lang="en-GB" sz="2400" dirty="0" smtClean="0"/>
              <a:t>.  The intercept  is assumed random, where the current value is centred on the previous one. The random intercept accounts for auto-correlation in the response  while allowing for predictor effects to be assessed through the significance in </a:t>
            </a:r>
            <a:r>
              <a:rPr lang="el-GR" sz="2400" i="1" dirty="0" smtClean="0"/>
              <a:t>β</a:t>
            </a:r>
            <a:r>
              <a:rPr lang="en-GB" sz="2400" i="1" baseline="-25000" dirty="0" err="1" smtClean="0"/>
              <a:t>i</a:t>
            </a:r>
            <a:r>
              <a:rPr lang="en-GB" sz="2400" dirty="0" smtClean="0"/>
              <a:t>. </a:t>
            </a:r>
          </a:p>
          <a:p>
            <a:r>
              <a:rPr lang="en-GB" sz="2400" dirty="0" smtClean="0"/>
              <a:t> </a:t>
            </a:r>
          </a:p>
          <a:p>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0" y="2564904"/>
            <a:ext cx="9144000" cy="4293096"/>
          </a:xfrm>
        </p:spPr>
        <p:txBody>
          <a:bodyPr>
            <a:normAutofit fontScale="77500" lnSpcReduction="20000"/>
          </a:bodyPr>
          <a:lstStyle/>
          <a:p>
            <a:r>
              <a:rPr lang="en-GB" dirty="0" smtClean="0"/>
              <a:t>It is not sensible to force our statistical models with future GCM outputs  however:</a:t>
            </a:r>
          </a:p>
          <a:p>
            <a:endParaRPr lang="en-GB" dirty="0" smtClean="0"/>
          </a:p>
          <a:p>
            <a:r>
              <a:rPr lang="en-GB" dirty="0" smtClean="0"/>
              <a:t>Aerosols and or other regional factors have the potential to decouple any preconceived relationships between global </a:t>
            </a:r>
            <a:r>
              <a:rPr lang="en-GB" dirty="0" err="1" smtClean="0"/>
              <a:t>radiative</a:t>
            </a:r>
            <a:r>
              <a:rPr lang="en-GB" dirty="0" smtClean="0"/>
              <a:t> forcing and impacts on coral growth</a:t>
            </a:r>
          </a:p>
          <a:p>
            <a:endParaRPr lang="en-GB" dirty="0" smtClean="0"/>
          </a:p>
          <a:p>
            <a:r>
              <a:rPr lang="en-GB" dirty="0" smtClean="0"/>
              <a:t>CMIP5 model RCPs use different aerosol emission scenarios which show strong regional differences </a:t>
            </a:r>
          </a:p>
          <a:p>
            <a:endParaRPr lang="en-GB" dirty="0" smtClean="0"/>
          </a:p>
          <a:p>
            <a:r>
              <a:rPr lang="en-GB" dirty="0" smtClean="0"/>
              <a:t>It’s likely not just the absolute [CO</a:t>
            </a:r>
            <a:r>
              <a:rPr lang="en-GB" baseline="-25000" dirty="0" smtClean="0"/>
              <a:t>2</a:t>
            </a:r>
            <a:r>
              <a:rPr lang="en-GB" dirty="0" smtClean="0"/>
              <a:t>] that corals care about but how you get to that [CO</a:t>
            </a:r>
            <a:r>
              <a:rPr lang="en-GB" baseline="-25000" dirty="0" smtClean="0"/>
              <a:t>2</a:t>
            </a:r>
            <a:r>
              <a:rPr lang="en-GB" dirty="0" smtClean="0"/>
              <a:t>]</a:t>
            </a:r>
          </a:p>
          <a:p>
            <a:endParaRPr lang="en-GB" dirty="0" smtClean="0"/>
          </a:p>
          <a:p>
            <a:endParaRPr lang="en-GB" dirty="0" smtClean="0"/>
          </a:p>
          <a:p>
            <a:endParaRPr lang="en-GB" dirty="0" smtClean="0"/>
          </a:p>
          <a:p>
            <a:pPr>
              <a:buNone/>
            </a:pPr>
            <a:endParaRPr lang="en-GB" dirty="0" smtClean="0"/>
          </a:p>
          <a:p>
            <a:endParaRPr lang="en-GB" dirty="0" smtClean="0"/>
          </a:p>
          <a:p>
            <a:endParaRPr lang="en-GB" dirty="0" smtClean="0"/>
          </a:p>
          <a:p>
            <a:endParaRPr lang="en-GB" dirty="0" smtClean="0"/>
          </a:p>
          <a:p>
            <a:pPr>
              <a:buNone/>
            </a:pPr>
            <a:endParaRPr lang="en-GB" dirty="0"/>
          </a:p>
        </p:txBody>
      </p:sp>
      <p:sp>
        <p:nvSpPr>
          <p:cNvPr id="9" name="Title 1"/>
          <p:cNvSpPr txBox="1">
            <a:spLocks/>
          </p:cNvSpPr>
          <p:nvPr/>
        </p:nvSpPr>
        <p:spPr>
          <a:xfrm>
            <a:off x="179512" y="332656"/>
            <a:ext cx="8568952" cy="1872208"/>
          </a:xfrm>
          <a:prstGeom prst="rect">
            <a:avLst/>
          </a:prstGeom>
        </p:spPr>
        <p:txBody>
          <a:bodyPr vert="horz" lIns="91440" tIns="45720" rIns="91440" bIns="45720" rtlCol="0" anchor="ctr">
            <a:normAutofit/>
          </a:bodyPr>
          <a:lstStyle/>
          <a:p>
            <a:pPr algn="ctr"/>
            <a:r>
              <a:rPr lang="en-GB" sz="4000" dirty="0" smtClean="0"/>
              <a:t>Informing our understanding of future Caribbean growth rates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smtClean="0"/>
              <a:t>Statistical model parameter estimates. </a:t>
            </a:r>
            <a:r>
              <a:rPr lang="en-GB" sz="2800" dirty="0" smtClean="0"/>
              <a:t>Estimates (posterior distribution means) for</a:t>
            </a:r>
            <a:r>
              <a:rPr lang="en-GB" sz="2800" b="1" dirty="0" smtClean="0"/>
              <a:t>  </a:t>
            </a:r>
            <a:r>
              <a:rPr lang="en-GB" sz="2800" dirty="0" smtClean="0"/>
              <a:t>SST SW and </a:t>
            </a:r>
            <a:r>
              <a:rPr lang="el-GR" sz="2800" dirty="0" smtClean="0"/>
              <a:t>Ω</a:t>
            </a:r>
            <a:r>
              <a:rPr lang="en-GB" sz="2800" baseline="-25000" dirty="0" err="1" smtClean="0"/>
              <a:t>arag</a:t>
            </a:r>
            <a:r>
              <a:rPr lang="en-GB" sz="2800" baseline="-25000" dirty="0" smtClean="0"/>
              <a:t> </a:t>
            </a:r>
            <a:r>
              <a:rPr lang="en-GB" sz="2800" dirty="0" smtClean="0"/>
              <a:t>parameters </a:t>
            </a:r>
            <a:endParaRPr lang="en-GB" sz="2800" dirty="0"/>
          </a:p>
        </p:txBody>
      </p:sp>
      <p:graphicFrame>
        <p:nvGraphicFramePr>
          <p:cNvPr id="5" name="Content Placeholder 4"/>
          <p:cNvGraphicFramePr>
            <a:graphicFrameLocks noGrp="1"/>
          </p:cNvGraphicFramePr>
          <p:nvPr>
            <p:ph idx="1"/>
          </p:nvPr>
        </p:nvGraphicFramePr>
        <p:xfrm>
          <a:off x="0" y="1556792"/>
          <a:ext cx="8964489" cy="5040559"/>
        </p:xfrm>
        <a:graphic>
          <a:graphicData uri="http://schemas.openxmlformats.org/drawingml/2006/table">
            <a:tbl>
              <a:tblPr/>
              <a:tblGrid>
                <a:gridCol w="1793674"/>
                <a:gridCol w="1476288"/>
                <a:gridCol w="1787851"/>
                <a:gridCol w="1645171"/>
                <a:gridCol w="2261505"/>
              </a:tblGrid>
              <a:tr h="1834114">
                <a:tc>
                  <a:txBody>
                    <a:bodyPr/>
                    <a:lstStyle/>
                    <a:p>
                      <a:pPr algn="ctr">
                        <a:lnSpc>
                          <a:spcPct val="200000"/>
                        </a:lnSpc>
                        <a:spcAft>
                          <a:spcPts val="0"/>
                        </a:spcAft>
                      </a:pPr>
                      <a:r>
                        <a:rPr lang="en-GB" sz="2000" dirty="0">
                          <a:latin typeface="Calibri"/>
                          <a:ea typeface="Calibri"/>
                          <a:cs typeface="Times New Roman"/>
                        </a:rPr>
                        <a:t>Site</a:t>
                      </a:r>
                    </a:p>
                  </a:txBody>
                  <a:tcPr marL="68580" marR="68580" marT="0" marB="0">
                    <a:lnL>
                      <a:noFill/>
                    </a:lnL>
                    <a:lnR w="12700" cap="flat" cmpd="sng" algn="ctr">
                      <a:solidFill>
                        <a:srgbClr val="000000"/>
                      </a:solidFill>
                      <a:prstDash val="solid"/>
                      <a:round/>
                      <a:headEnd type="none" w="med" len="med"/>
                      <a:tailEnd type="none" w="med" len="med"/>
                    </a:lnR>
                    <a:lnT>
                      <a:noFill/>
                    </a:lnT>
                    <a:lnB w="19050" cap="flat" cmpd="dbl"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2000" dirty="0">
                          <a:latin typeface="Calibri"/>
                          <a:ea typeface="Calibri"/>
                          <a:cs typeface="Times New Roman"/>
                        </a:rPr>
                        <a:t>Parameter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dbl"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2000" dirty="0">
                          <a:latin typeface="Calibri"/>
                          <a:ea typeface="Calibri"/>
                          <a:cs typeface="Times New Roman"/>
                        </a:rPr>
                        <a:t>Estimate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dbl"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2000" dirty="0">
                          <a:latin typeface="Calibri"/>
                          <a:ea typeface="Calibri"/>
                          <a:cs typeface="Times New Roman"/>
                        </a:rPr>
                        <a:t>Standard Error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dbl"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2000" dirty="0">
                          <a:latin typeface="Calibri"/>
                          <a:ea typeface="Calibri"/>
                          <a:cs typeface="Times New Roman"/>
                        </a:rPr>
                        <a:t>95% </a:t>
                      </a:r>
                      <a:r>
                        <a:rPr lang="en-GB" sz="2000" dirty="0" smtClean="0">
                          <a:latin typeface="Calibri"/>
                          <a:ea typeface="Calibri"/>
                          <a:cs typeface="Times New Roman"/>
                        </a:rPr>
                        <a:t>Confidence/Credible </a:t>
                      </a:r>
                      <a:r>
                        <a:rPr lang="en-GB" sz="2000" dirty="0">
                          <a:latin typeface="Calibri"/>
                          <a:ea typeface="Calibri"/>
                          <a:cs typeface="Times New Roman"/>
                        </a:rPr>
                        <a:t>Interval</a:t>
                      </a:r>
                    </a:p>
                  </a:txBody>
                  <a:tcPr marL="68580" marR="68580" marT="0" marB="0">
                    <a:lnL w="12700" cap="flat" cmpd="sng" algn="ctr">
                      <a:solidFill>
                        <a:srgbClr val="000000"/>
                      </a:solidFill>
                      <a:prstDash val="solid"/>
                      <a:round/>
                      <a:headEnd type="none" w="med" len="med"/>
                      <a:tailEnd type="none" w="med" len="med"/>
                    </a:lnL>
                    <a:lnR>
                      <a:noFill/>
                    </a:lnR>
                    <a:lnT>
                      <a:noFill/>
                    </a:lnT>
                    <a:lnB w="19050" cap="flat" cmpd="dbl" algn="ctr">
                      <a:solidFill>
                        <a:srgbClr val="000000"/>
                      </a:solidFill>
                      <a:prstDash val="solid"/>
                      <a:round/>
                      <a:headEnd type="none" w="med" len="med"/>
                      <a:tailEnd type="none" w="med" len="med"/>
                    </a:lnB>
                  </a:tcPr>
                </a:tc>
              </a:tr>
              <a:tr h="641289">
                <a:tc>
                  <a:txBody>
                    <a:bodyPr/>
                    <a:lstStyle/>
                    <a:p>
                      <a:pPr algn="ctr">
                        <a:lnSpc>
                          <a:spcPct val="200000"/>
                        </a:lnSpc>
                        <a:spcAft>
                          <a:spcPts val="0"/>
                        </a:spcAft>
                      </a:pPr>
                      <a:r>
                        <a:rPr lang="en-GB" sz="2000">
                          <a:latin typeface="Calibri"/>
                          <a:ea typeface="Calibri"/>
                          <a:cs typeface="Times New Roman"/>
                        </a:rPr>
                        <a:t>Panama</a:t>
                      </a:r>
                    </a:p>
                  </a:txBody>
                  <a:tcPr marL="68580" marR="68580" marT="0" marB="0">
                    <a:lnL>
                      <a:noFill/>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GB" sz="2000" dirty="0" smtClean="0">
                          <a:latin typeface="Calibri"/>
                          <a:ea typeface="Calibri"/>
                          <a:cs typeface="Times New Roman"/>
                        </a:rPr>
                        <a:t>SST</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GB" sz="2000">
                          <a:latin typeface="Calibri"/>
                          <a:ea typeface="Calibri"/>
                          <a:cs typeface="Times New Roman"/>
                        </a:rPr>
                        <a:t>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GB" sz="2000">
                          <a:latin typeface="Calibri"/>
                          <a:ea typeface="Calibri"/>
                          <a:cs typeface="Times New Roman"/>
                        </a:rPr>
                        <a:t>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GB" sz="2000" dirty="0">
                          <a:latin typeface="Calibri"/>
                          <a:ea typeface="Calibri"/>
                          <a:cs typeface="Times New Roman"/>
                        </a:rPr>
                        <a:t>[-0.003,0.008]</a:t>
                      </a:r>
                    </a:p>
                  </a:txBody>
                  <a:tcPr marL="68580" marR="68580" marT="0" marB="0">
                    <a:lnL w="12700" cap="flat" cmpd="sng" algn="ctr">
                      <a:solidFill>
                        <a:srgbClr val="000000"/>
                      </a:solidFill>
                      <a:prstDash val="solid"/>
                      <a:round/>
                      <a:headEnd type="none" w="med" len="med"/>
                      <a:tailEnd type="none" w="med" len="med"/>
                    </a:lnL>
                    <a:lnR>
                      <a:noFill/>
                    </a:lnR>
                    <a:lnT w="19050" cap="flat" cmpd="dbl" algn="ctr">
                      <a:solidFill>
                        <a:srgbClr val="000000"/>
                      </a:solidFill>
                      <a:prstDash val="solid"/>
                      <a:round/>
                      <a:headEnd type="none" w="med" len="med"/>
                      <a:tailEnd type="none" w="med" len="med"/>
                    </a:lnT>
                    <a:lnB>
                      <a:noFill/>
                    </a:lnB>
                  </a:tcPr>
                </a:tc>
              </a:tr>
              <a:tr h="641289">
                <a:tc>
                  <a:txBody>
                    <a:bodyPr/>
                    <a:lstStyle/>
                    <a:p>
                      <a:pPr algn="ctr">
                        <a:lnSpc>
                          <a:spcPct val="200000"/>
                        </a:lnSpc>
                        <a:spcAft>
                          <a:spcPts val="0"/>
                        </a:spcAft>
                      </a:pPr>
                      <a:endParaRPr lang="en-GB" sz="20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smtClean="0">
                          <a:latin typeface="Calibri"/>
                          <a:ea typeface="Calibri"/>
                          <a:cs typeface="Times New Roman"/>
                        </a:rPr>
                        <a:t>SW</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a:latin typeface="Calibri"/>
                          <a:ea typeface="Calibri"/>
                          <a:cs typeface="Times New Roman"/>
                        </a:rPr>
                        <a:t>-0.005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a:latin typeface="Calibri"/>
                          <a:ea typeface="Calibri"/>
                          <a:cs typeface="Times New Roman"/>
                        </a:rPr>
                        <a:t>[-0.013,0.003]</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r>
              <a:tr h="641289">
                <a:tc>
                  <a:txBody>
                    <a:bodyPr/>
                    <a:lstStyle/>
                    <a:p>
                      <a:pPr algn="ctr">
                        <a:lnSpc>
                          <a:spcPct val="200000"/>
                        </a:lnSpc>
                        <a:spcAft>
                          <a:spcPts val="0"/>
                        </a:spcAft>
                      </a:pPr>
                      <a:r>
                        <a:rPr lang="en-GB" sz="2000">
                          <a:latin typeface="Calibri"/>
                          <a:ea typeface="Calibri"/>
                          <a:cs typeface="Times New Roman"/>
                        </a:rPr>
                        <a:t>Belize</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smtClean="0">
                          <a:latin typeface="Calibri"/>
                          <a:ea typeface="Calibri"/>
                          <a:cs typeface="Times New Roman"/>
                        </a:rPr>
                        <a:t>SST</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a:latin typeface="Calibri"/>
                          <a:ea typeface="Calibri"/>
                          <a:cs typeface="Times New Roman"/>
                        </a:rPr>
                        <a:t>[0.001,0.018]</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r>
              <a:tr h="641289">
                <a:tc>
                  <a:txBody>
                    <a:bodyPr/>
                    <a:lstStyle/>
                    <a:p>
                      <a:pPr algn="ctr">
                        <a:lnSpc>
                          <a:spcPct val="200000"/>
                        </a:lnSpc>
                        <a:spcAft>
                          <a:spcPts val="0"/>
                        </a:spcAft>
                      </a:pPr>
                      <a:endParaRPr lang="en-GB" sz="20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smtClean="0">
                          <a:latin typeface="Calibri"/>
                          <a:ea typeface="Calibri"/>
                          <a:cs typeface="Times New Roman"/>
                        </a:rPr>
                        <a:t>SW</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a:latin typeface="Calibri"/>
                          <a:ea typeface="Calibri"/>
                          <a:cs typeface="Times New Roman"/>
                        </a:rPr>
                        <a:t>[0.002,0.040]</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r>
              <a:tr h="641289">
                <a:tc>
                  <a:txBody>
                    <a:bodyPr/>
                    <a:lstStyle/>
                    <a:p>
                      <a:pPr algn="ctr">
                        <a:lnSpc>
                          <a:spcPct val="200000"/>
                        </a:lnSpc>
                        <a:spcAft>
                          <a:spcPts val="0"/>
                        </a:spcAft>
                      </a:pPr>
                      <a:endParaRPr lang="en-GB" sz="20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l-GR" sz="2000" dirty="0" smtClean="0">
                          <a:latin typeface="Calibri"/>
                          <a:ea typeface="Calibri"/>
                          <a:cs typeface="Times New Roman"/>
                        </a:rPr>
                        <a:t>Ω</a:t>
                      </a:r>
                      <a:r>
                        <a:rPr lang="en-GB" sz="2000" baseline="-25000" dirty="0" err="1" smtClean="0">
                          <a:latin typeface="Calibri"/>
                          <a:ea typeface="Calibri"/>
                          <a:cs typeface="Times New Roman"/>
                        </a:rPr>
                        <a:t>arag</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a:latin typeface="Calibri"/>
                          <a:ea typeface="Calibri"/>
                          <a:cs typeface="Times New Roman"/>
                        </a:rPr>
                        <a:t>0.015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200000"/>
                        </a:lnSpc>
                        <a:spcAft>
                          <a:spcPts val="0"/>
                        </a:spcAft>
                      </a:pPr>
                      <a:r>
                        <a:rPr lang="en-GB" sz="2000" dirty="0">
                          <a:latin typeface="Calibri"/>
                          <a:ea typeface="Calibri"/>
                          <a:cs typeface="Times New Roman"/>
                        </a:rPr>
                        <a:t>[-0.051,0.009]</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r>
            </a:tbl>
          </a:graphicData>
        </a:graphic>
      </p:graphicFrame>
      <p:pic>
        <p:nvPicPr>
          <p:cNvPr id="2053"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0"/>
            <a:ext cx="133350" cy="190500"/>
          </a:xfrm>
          <a:prstGeom prst="rect">
            <a:avLst/>
          </a:prstGeom>
          <a:noFill/>
        </p:spPr>
      </p:pic>
      <p:pic>
        <p:nvPicPr>
          <p:cNvPr id="2052"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0"/>
            <a:ext cx="142875" cy="190500"/>
          </a:xfrm>
          <a:prstGeom prst="rect">
            <a:avLst/>
          </a:prstGeom>
          <a:noFill/>
        </p:spPr>
      </p:pic>
      <p:pic>
        <p:nvPicPr>
          <p:cNvPr id="205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0"/>
            <a:ext cx="133350" cy="190500"/>
          </a:xfrm>
          <a:prstGeom prst="rect">
            <a:avLst/>
          </a:prstGeom>
          <a:noFill/>
        </p:spPr>
      </p:pic>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0"/>
            <a:ext cx="142875" cy="190500"/>
          </a:xfrm>
          <a:prstGeom prst="rect">
            <a:avLst/>
          </a:prstGeom>
          <a:noFill/>
        </p:spPr>
      </p:pic>
      <p:pic>
        <p:nvPicPr>
          <p:cNvPr id="2049"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0"/>
            <a:ext cx="142875" cy="1905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8184" y="188640"/>
            <a:ext cx="2915816" cy="2376264"/>
          </a:xfrm>
        </p:spPr>
        <p:txBody>
          <a:bodyPr>
            <a:normAutofit/>
          </a:bodyPr>
          <a:lstStyle/>
          <a:p>
            <a:r>
              <a:rPr lang="en-GB" dirty="0" smtClean="0"/>
              <a:t>Covariance issues</a:t>
            </a:r>
            <a:endParaRPr lang="en-GB"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107504" y="1"/>
            <a:ext cx="6251654"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a:xfrm>
            <a:off x="5364087" y="1"/>
            <a:ext cx="3864759" cy="6858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Autofit/>
          </a:bodyPr>
          <a:lstStyle/>
          <a:p>
            <a:r>
              <a:rPr lang="en-GB" sz="2400" b="1" dirty="0" smtClean="0"/>
              <a:t>Coral growth uncertainty</a:t>
            </a:r>
            <a:r>
              <a:rPr lang="en-GB" sz="2400" dirty="0" smtClean="0"/>
              <a:t>. Coral growth anomalies ± the standard error of the mean (SEM) from the a, Belize and b, Panama master chronologies. 13 year filtered anomalies are shown in red.</a:t>
            </a:r>
            <a:endParaRPr lang="en-GB" sz="2400" dirty="0"/>
          </a:p>
        </p:txBody>
      </p:sp>
      <p:pic>
        <p:nvPicPr>
          <p:cNvPr id="4" name="Content Placeholder 3" descr="Turn_pan_calc_withStandarderrors_andfiltered.jpeg"/>
          <p:cNvPicPr>
            <a:picLocks noGrp="1"/>
          </p:cNvPicPr>
          <p:nvPr>
            <p:ph idx="1"/>
          </p:nvPr>
        </p:nvPicPr>
        <p:blipFill>
          <a:blip r:embed="rId2" cstate="print"/>
          <a:stretch>
            <a:fillRect/>
          </a:stretch>
        </p:blipFill>
        <p:spPr>
          <a:xfrm>
            <a:off x="395536" y="2636912"/>
            <a:ext cx="8229600" cy="392888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Caribbean SST regimes </a:t>
            </a:r>
            <a:endParaRPr lang="en-GB" dirty="0"/>
          </a:p>
        </p:txBody>
      </p:sp>
      <p:grpSp>
        <p:nvGrpSpPr>
          <p:cNvPr id="3" name="Group 10"/>
          <p:cNvGrpSpPr/>
          <p:nvPr/>
        </p:nvGrpSpPr>
        <p:grpSpPr>
          <a:xfrm>
            <a:off x="971600" y="2492896"/>
            <a:ext cx="7344816" cy="2808312"/>
            <a:chOff x="539552" y="5467680"/>
            <a:chExt cx="7992887" cy="2780640"/>
          </a:xfrm>
        </p:grpSpPr>
        <p:pic>
          <p:nvPicPr>
            <p:cNvPr id="2050" name="Picture 2"/>
            <p:cNvPicPr>
              <a:picLocks noChangeAspect="1" noChangeArrowheads="1"/>
            </p:cNvPicPr>
            <p:nvPr/>
          </p:nvPicPr>
          <p:blipFill>
            <a:blip r:embed="rId3" cstate="print"/>
            <a:srcRect/>
            <a:stretch>
              <a:fillRect/>
            </a:stretch>
          </p:blipFill>
          <p:spPr bwMode="auto">
            <a:xfrm>
              <a:off x="539552" y="5467680"/>
              <a:ext cx="7992887" cy="2780640"/>
            </a:xfrm>
            <a:prstGeom prst="rect">
              <a:avLst/>
            </a:prstGeom>
            <a:noFill/>
            <a:ln w="9525">
              <a:noFill/>
              <a:miter lim="800000"/>
              <a:headEnd/>
              <a:tailEnd/>
            </a:ln>
          </p:spPr>
        </p:pic>
        <p:sp>
          <p:nvSpPr>
            <p:cNvPr id="7" name="Rectangle 6"/>
            <p:cNvSpPr/>
            <p:nvPr/>
          </p:nvSpPr>
          <p:spPr>
            <a:xfrm>
              <a:off x="7164288" y="6165304"/>
              <a:ext cx="360040" cy="360040"/>
            </a:xfrm>
            <a:prstGeom prst="rect">
              <a:avLst/>
            </a:prstGeom>
            <a:solidFill>
              <a:srgbClr val="FF000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164288" y="6597352"/>
              <a:ext cx="360040" cy="360040"/>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1"/>
                </a:solidFill>
              </a:endParaRPr>
            </a:p>
          </p:txBody>
        </p:sp>
        <p:sp>
          <p:nvSpPr>
            <p:cNvPr id="9" name="Rectangle 8"/>
            <p:cNvSpPr/>
            <p:nvPr/>
          </p:nvSpPr>
          <p:spPr>
            <a:xfrm>
              <a:off x="1979712" y="6597352"/>
              <a:ext cx="432048" cy="360040"/>
            </a:xfrm>
            <a:prstGeom prst="rect">
              <a:avLst/>
            </a:prstGeom>
            <a:solidFill>
              <a:srgbClr val="FF000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1"/>
                </a:solidFill>
              </a:endParaRPr>
            </a:p>
          </p:txBody>
        </p:sp>
        <p:sp>
          <p:nvSpPr>
            <p:cNvPr id="10" name="Rectangle 9"/>
            <p:cNvSpPr/>
            <p:nvPr/>
          </p:nvSpPr>
          <p:spPr>
            <a:xfrm>
              <a:off x="1979712" y="6165304"/>
              <a:ext cx="432048" cy="360040"/>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02234"/>
          </a:xfrm>
        </p:spPr>
        <p:txBody>
          <a:bodyPr>
            <a:normAutofit/>
          </a:bodyPr>
          <a:lstStyle/>
          <a:p>
            <a:r>
              <a:rPr lang="en-GB" dirty="0" smtClean="0"/>
              <a:t>Northern Caribbean?</a:t>
            </a:r>
            <a:endParaRPr lang="en-GB" dirty="0"/>
          </a:p>
        </p:txBody>
      </p:sp>
      <p:pic>
        <p:nvPicPr>
          <p:cNvPr id="27" name="Picture 3"/>
          <p:cNvPicPr>
            <a:picLocks noGrp="1" noChangeAspect="1" noChangeArrowheads="1"/>
          </p:cNvPicPr>
          <p:nvPr>
            <p:ph idx="1"/>
          </p:nvPr>
        </p:nvPicPr>
        <p:blipFill>
          <a:blip r:embed="rId2" cstate="print"/>
          <a:srcRect t="49303"/>
          <a:stretch>
            <a:fillRect/>
          </a:stretch>
        </p:blipFill>
        <p:spPr bwMode="auto">
          <a:xfrm>
            <a:off x="539552" y="2708920"/>
            <a:ext cx="4307581" cy="35898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Caribbean average </a:t>
            </a:r>
            <a:r>
              <a:rPr lang="el-GR" dirty="0" smtClean="0"/>
              <a:t>Ω</a:t>
            </a:r>
            <a:r>
              <a:rPr lang="en-GB" baseline="-25000" dirty="0" err="1" smtClean="0"/>
              <a:t>arag</a:t>
            </a:r>
            <a:endParaRPr lang="en-GB" dirty="0"/>
          </a:p>
        </p:txBody>
      </p:sp>
      <p:pic>
        <p:nvPicPr>
          <p:cNvPr id="4" name="Content Placeholder 3" descr="Carib_avargss.jpeg"/>
          <p:cNvPicPr>
            <a:picLocks noGrp="1"/>
          </p:cNvPicPr>
          <p:nvPr>
            <p:ph idx="1"/>
          </p:nvPr>
        </p:nvPicPr>
        <p:blipFill>
          <a:blip r:embed="rId2" cstate="print"/>
          <a:srcRect l="18613" t="34078" r="27044" b="30552"/>
          <a:stretch>
            <a:fillRect/>
          </a:stretch>
        </p:blipFill>
        <p:spPr>
          <a:xfrm>
            <a:off x="0" y="1988840"/>
            <a:ext cx="4106429" cy="3777764"/>
          </a:xfrm>
          <a:prstGeom prst="rect">
            <a:avLst/>
          </a:prstGeom>
        </p:spPr>
      </p:pic>
      <p:sp>
        <p:nvSpPr>
          <p:cNvPr id="5" name="TextBox 4"/>
          <p:cNvSpPr txBox="1"/>
          <p:nvPr/>
        </p:nvSpPr>
        <p:spPr>
          <a:xfrm>
            <a:off x="4139952" y="2132856"/>
            <a:ext cx="5004048" cy="3416320"/>
          </a:xfrm>
          <a:prstGeom prst="rect">
            <a:avLst/>
          </a:prstGeom>
          <a:noFill/>
        </p:spPr>
        <p:txBody>
          <a:bodyPr wrap="square" rtlCol="0">
            <a:spAutoFit/>
          </a:bodyPr>
          <a:lstStyle/>
          <a:p>
            <a:r>
              <a:rPr lang="en-GB" dirty="0" smtClean="0"/>
              <a:t>Within HadGEM2-ES, aragonite saturation state is calculated from dissolved carbon and alkalinity concentrations, temperature and salinity, following </a:t>
            </a:r>
            <a:r>
              <a:rPr lang="en-GB" dirty="0" err="1" smtClean="0"/>
              <a:t>Peng</a:t>
            </a:r>
            <a:r>
              <a:rPr lang="en-GB" dirty="0" smtClean="0"/>
              <a:t> </a:t>
            </a:r>
            <a:r>
              <a:rPr lang="en-GB" i="1" dirty="0" smtClean="0"/>
              <a:t>et al.</a:t>
            </a:r>
            <a:r>
              <a:rPr lang="en-GB" dirty="0" smtClean="0"/>
              <a:t> (1987), and assuming the calcium concentration to be in a fixed ratio with salinity. The physical and chemical fields used within the carbonate chemistry calculation are all simulated interactively within the HadGEM2-ES model; the CO</a:t>
            </a:r>
            <a:r>
              <a:rPr lang="en-GB" baseline="-25000" dirty="0" smtClean="0"/>
              <a:t>2</a:t>
            </a:r>
            <a:r>
              <a:rPr lang="en-GB" dirty="0" smtClean="0"/>
              <a:t> partial pressure calculated contemporaneously with the saturation state has been shown to validate well at the Bermuda Atlantic Time-Series (BATS), and spatially against observations. </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9550" y="1412776"/>
          <a:ext cx="7920881" cy="4464495"/>
        </p:xfrm>
        <a:graphic>
          <a:graphicData uri="http://schemas.openxmlformats.org/drawingml/2006/table">
            <a:tbl>
              <a:tblPr/>
              <a:tblGrid>
                <a:gridCol w="1822951"/>
                <a:gridCol w="1219586"/>
                <a:gridCol w="1219586"/>
                <a:gridCol w="1219586"/>
                <a:gridCol w="1219586"/>
                <a:gridCol w="1219586"/>
              </a:tblGrid>
              <a:tr h="297633">
                <a:tc>
                  <a:txBody>
                    <a:bodyPr/>
                    <a:lstStyle/>
                    <a:p>
                      <a:pPr algn="ctr">
                        <a:lnSpc>
                          <a:spcPct val="115000"/>
                        </a:lnSpc>
                        <a:spcAft>
                          <a:spcPts val="0"/>
                        </a:spcAft>
                      </a:pPr>
                      <a:r>
                        <a:rPr lang="en-GB" sz="1600" b="1" baseline="0" dirty="0">
                          <a:latin typeface="Calibri"/>
                          <a:ea typeface="Calibri"/>
                          <a:cs typeface="Times New Roman"/>
                        </a:rPr>
                        <a:t>Model</a:t>
                      </a:r>
                      <a:endParaRPr lang="en-GB" sz="1600" baseline="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baseline="0">
                          <a:latin typeface="Calibri"/>
                          <a:ea typeface="Calibri"/>
                          <a:cs typeface="Times New Roman"/>
                        </a:rPr>
                        <a:t>Historical</a:t>
                      </a:r>
                      <a:endParaRPr lang="en-GB" sz="1600" baseline="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baseline="0">
                          <a:latin typeface="Calibri"/>
                          <a:ea typeface="Calibri"/>
                          <a:cs typeface="Times New Roman"/>
                        </a:rPr>
                        <a:t>RCP 2.6</a:t>
                      </a:r>
                      <a:endParaRPr lang="en-GB" sz="1600" baseline="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baseline="0">
                          <a:latin typeface="Calibri"/>
                          <a:ea typeface="Calibri"/>
                          <a:cs typeface="Times New Roman"/>
                        </a:rPr>
                        <a:t>RCP 4.5</a:t>
                      </a:r>
                      <a:endParaRPr lang="en-GB" sz="1600" baseline="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baseline="0">
                          <a:latin typeface="Calibri"/>
                          <a:ea typeface="Calibri"/>
                          <a:cs typeface="Times New Roman"/>
                        </a:rPr>
                        <a:t>RCP 6.0</a:t>
                      </a:r>
                      <a:endParaRPr lang="en-GB" sz="1600" baseline="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baseline="0">
                          <a:latin typeface="Calibri"/>
                          <a:ea typeface="Calibri"/>
                          <a:cs typeface="Times New Roman"/>
                        </a:rPr>
                        <a:t>RCP 8.5</a:t>
                      </a:r>
                      <a:endParaRPr lang="en-GB" sz="1600" baseline="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CanESM2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CCSM4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cnrm-cm5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CSIRO-Mk3-6-0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GFDL-ESM2G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GISS-E2-R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HadGEM2-ES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inmcm4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IPSL-CM5A-LR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IPSL-CM5A-MR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MIROC5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MPI-ESM-LR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MRI-CGCM3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ctr">
                        <a:lnSpc>
                          <a:spcPct val="115000"/>
                        </a:lnSpc>
                        <a:spcAft>
                          <a:spcPts val="0"/>
                        </a:spcAft>
                      </a:pPr>
                      <a:r>
                        <a:rPr lang="en-GB" sz="1600" baseline="0">
                          <a:latin typeface="Calibri"/>
                          <a:ea typeface="Calibri"/>
                          <a:cs typeface="Times New Roman"/>
                        </a:rPr>
                        <a:t>NorESM1-M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aseline="0"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4653136"/>
            <a:ext cx="3744416" cy="1754326"/>
          </a:xfrm>
          <a:prstGeom prst="rect">
            <a:avLst/>
          </a:prstGeom>
          <a:noFill/>
        </p:spPr>
        <p:txBody>
          <a:bodyPr wrap="square" rtlCol="0">
            <a:spAutoFit/>
          </a:bodyPr>
          <a:lstStyle/>
          <a:p>
            <a:r>
              <a:rPr lang="en-GB" dirty="0" smtClean="0"/>
              <a:t>Annual mean degree heating month (DHM) values from 2040-2049 for (a) RCP 2.6, (b) RCP 4.5, (c) RCP 6.0 and (d) RCP 8.5. Outputs utilise uniform prior weighting of GCMs.</a:t>
            </a:r>
          </a:p>
          <a:p>
            <a:endParaRPr lang="en-GB" dirty="0"/>
          </a:p>
        </p:txBody>
      </p:sp>
      <p:pic>
        <p:nvPicPr>
          <p:cNvPr id="6" name="Picture 5" descr="Allrcps_2040-50.jpeg"/>
          <p:cNvPicPr>
            <a:picLocks noChangeAspect="1"/>
          </p:cNvPicPr>
          <p:nvPr/>
        </p:nvPicPr>
        <p:blipFill>
          <a:blip r:embed="rId2" cstate="print"/>
          <a:stretch>
            <a:fillRect/>
          </a:stretch>
        </p:blipFill>
        <p:spPr>
          <a:xfrm>
            <a:off x="4355976" y="692696"/>
            <a:ext cx="4536187" cy="544522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action_DHM2_TASanom_allregions_95CI.jpeg"/>
          <p:cNvPicPr/>
          <p:nvPr/>
        </p:nvPicPr>
        <p:blipFill>
          <a:blip r:embed="rId2" cstate="print"/>
          <a:stretch>
            <a:fillRect/>
          </a:stretch>
        </p:blipFill>
        <p:spPr>
          <a:xfrm>
            <a:off x="3851920" y="0"/>
            <a:ext cx="4947295" cy="6508254"/>
          </a:xfrm>
          <a:prstGeom prst="rect">
            <a:avLst/>
          </a:prstGeom>
        </p:spPr>
      </p:pic>
      <p:sp>
        <p:nvSpPr>
          <p:cNvPr id="5" name="TextBox 4"/>
          <p:cNvSpPr txBox="1"/>
          <p:nvPr/>
        </p:nvSpPr>
        <p:spPr>
          <a:xfrm>
            <a:off x="251520" y="260648"/>
            <a:ext cx="3312368" cy="6186309"/>
          </a:xfrm>
          <a:prstGeom prst="rect">
            <a:avLst/>
          </a:prstGeom>
          <a:noFill/>
        </p:spPr>
        <p:txBody>
          <a:bodyPr wrap="square" rtlCol="0">
            <a:spAutoFit/>
          </a:bodyPr>
          <a:lstStyle/>
          <a:p>
            <a:r>
              <a:rPr lang="en-GB" dirty="0" smtClean="0"/>
              <a:t>Fraction of the (a) Caribbean, (b) Central Indian Ocean, (c) Central Pacific, (d) East Pacific, (e) Great Barrier Reef, (f) Middle East, (g) Micronesia, (h) Polynesia, (</a:t>
            </a:r>
            <a:r>
              <a:rPr lang="en-GB" dirty="0" err="1" smtClean="0"/>
              <a:t>i</a:t>
            </a:r>
            <a:r>
              <a:rPr lang="en-GB" dirty="0" smtClean="0"/>
              <a:t>) South East Asia, (j) Western Australia, and (k) West Indian Ocean regions showing severe (DHM&gt;2) coral bleaching against the mean near surface temperature (TAS) anomalies associated with RCP 2.6 (blue), RCP 4.5 (green), RCP 6.0 (yellow) and RCP 8.5 (red). Outputs utilise uniform prior weighting of GCMs and are 10 year filtered. Anomalies are calculated relative to the 1860-1900 mean of each GCM and 95% confidence intervals are shown with dashed lines.</a:t>
            </a:r>
          </a:p>
          <a:p>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action_2timessevere_allregions_allRCPs_95CI.jpeg"/>
          <p:cNvPicPr/>
          <p:nvPr/>
        </p:nvPicPr>
        <p:blipFill>
          <a:blip r:embed="rId2" cstate="print"/>
          <a:srcRect/>
          <a:stretch>
            <a:fillRect/>
          </a:stretch>
        </p:blipFill>
        <p:spPr bwMode="auto">
          <a:xfrm>
            <a:off x="3409950" y="0"/>
            <a:ext cx="5734050" cy="6715125"/>
          </a:xfrm>
          <a:prstGeom prst="rect">
            <a:avLst/>
          </a:prstGeom>
          <a:noFill/>
          <a:ln w="9525">
            <a:noFill/>
            <a:miter lim="800000"/>
            <a:headEnd/>
            <a:tailEnd/>
          </a:ln>
        </p:spPr>
      </p:pic>
      <p:sp>
        <p:nvSpPr>
          <p:cNvPr id="5" name="TextBox 4"/>
          <p:cNvSpPr txBox="1"/>
          <p:nvPr/>
        </p:nvSpPr>
        <p:spPr>
          <a:xfrm>
            <a:off x="0" y="188640"/>
            <a:ext cx="3347864" cy="5355312"/>
          </a:xfrm>
          <a:prstGeom prst="rect">
            <a:avLst/>
          </a:prstGeom>
          <a:noFill/>
        </p:spPr>
        <p:txBody>
          <a:bodyPr wrap="square" rtlCol="0">
            <a:spAutoFit/>
          </a:bodyPr>
          <a:lstStyle/>
          <a:p>
            <a:r>
              <a:rPr lang="en-GB" dirty="0" smtClean="0"/>
              <a:t>Fraction of the (a) Caribbean, (b) Central Indian Ocean, (c) Central Pacific, (d) East Pacific, (e) Great Barrier Reef, (f) Middle East, (g) Micronesia, (h) Polynesia, (</a:t>
            </a:r>
            <a:r>
              <a:rPr lang="en-GB" dirty="0" err="1" smtClean="0"/>
              <a:t>i</a:t>
            </a:r>
            <a:r>
              <a:rPr lang="en-GB" dirty="0" smtClean="0"/>
              <a:t>) South East Asia, (j) Western Australia, and (k) West Indian Ocean regions with at least 2 severe (DHM&gt;2) coral bleaching events in the previous decade for RCP 2.6 (blue), RCP 4.5 (green), RCP 6.0 (yellow) and RCP 8.5 (red). Outputs utilise uniform prior weighting of GCMs and are 10 year filtered. Dashed lines show 95% confidence intervals. Dashed lines show 95% confidence intervals.</a:t>
            </a:r>
          </a:p>
          <a:p>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7524328" y="1844824"/>
            <a:ext cx="0" cy="2376264"/>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2915816" y="332656"/>
            <a:ext cx="5400600" cy="4185756"/>
            <a:chOff x="971600" y="1124744"/>
            <a:chExt cx="5400600" cy="4185756"/>
          </a:xfrm>
        </p:grpSpPr>
        <p:grpSp>
          <p:nvGrpSpPr>
            <p:cNvPr id="25" name="Group 16"/>
            <p:cNvGrpSpPr/>
            <p:nvPr/>
          </p:nvGrpSpPr>
          <p:grpSpPr>
            <a:xfrm>
              <a:off x="971600" y="1124744"/>
              <a:ext cx="5400600" cy="4185756"/>
              <a:chOff x="971600" y="1124744"/>
              <a:chExt cx="5400600" cy="4185756"/>
            </a:xfrm>
          </p:grpSpPr>
          <p:grpSp>
            <p:nvGrpSpPr>
              <p:cNvPr id="28" name="Group 8"/>
              <p:cNvGrpSpPr/>
              <p:nvPr/>
            </p:nvGrpSpPr>
            <p:grpSpPr>
              <a:xfrm>
                <a:off x="971600" y="1124744"/>
                <a:ext cx="5184576" cy="4121696"/>
                <a:chOff x="-4284984" y="764704"/>
                <a:chExt cx="5184576" cy="4121696"/>
              </a:xfrm>
            </p:grpSpPr>
            <p:pic>
              <p:nvPicPr>
                <p:cNvPr id="32" name="Picture 31" descr="historical_aod.eps"/>
                <p:cNvPicPr/>
                <p:nvPr/>
              </p:nvPicPr>
              <p:blipFill>
                <a:blip r:embed="rId2" cstate="print"/>
                <a:srcRect t="86037" r="77831"/>
                <a:stretch>
                  <a:fillRect/>
                </a:stretch>
              </p:blipFill>
              <p:spPr>
                <a:xfrm>
                  <a:off x="-4140968" y="764704"/>
                  <a:ext cx="4896544" cy="4121696"/>
                </a:xfrm>
                <a:prstGeom prst="rect">
                  <a:avLst/>
                </a:prstGeom>
              </p:spPr>
            </p:pic>
            <p:sp>
              <p:nvSpPr>
                <p:cNvPr id="33" name="Rectangle 7"/>
                <p:cNvSpPr/>
                <p:nvPr/>
              </p:nvSpPr>
              <p:spPr>
                <a:xfrm>
                  <a:off x="-4284984" y="3789040"/>
                  <a:ext cx="5184576"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9" name="Straight Connector 28"/>
              <p:cNvCxnSpPr/>
              <p:nvPr/>
            </p:nvCxnSpPr>
            <p:spPr>
              <a:xfrm>
                <a:off x="6372200" y="1844824"/>
                <a:ext cx="0" cy="2376264"/>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691680" y="5013176"/>
                <a:ext cx="396044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1547664" y="4941168"/>
                <a:ext cx="4320480" cy="369332"/>
              </a:xfrm>
              <a:prstGeom prst="rect">
                <a:avLst/>
              </a:prstGeom>
              <a:noFill/>
            </p:spPr>
            <p:txBody>
              <a:bodyPr wrap="square" rtlCol="0">
                <a:spAutoFit/>
              </a:bodyPr>
              <a:lstStyle/>
              <a:p>
                <a:r>
                  <a:rPr lang="en-GB" dirty="0" smtClean="0"/>
                  <a:t>0.01    0.03    0.05    0.07    0.09    0.11    0.13</a:t>
                </a:r>
                <a:endParaRPr lang="en-GB" dirty="0"/>
              </a:p>
            </p:txBody>
          </p:sp>
        </p:grpSp>
        <p:cxnSp>
          <p:nvCxnSpPr>
            <p:cNvPr id="26" name="Straight Connector 25"/>
            <p:cNvCxnSpPr/>
            <p:nvPr/>
          </p:nvCxnSpPr>
          <p:spPr>
            <a:xfrm>
              <a:off x="3059832" y="1556792"/>
              <a:ext cx="0" cy="2664296"/>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427984" y="1556792"/>
              <a:ext cx="0" cy="2736304"/>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2412</TotalTime>
  <Words>2293</Words>
  <Application>Microsoft Office PowerPoint</Application>
  <PresentationFormat>On-screen Show (4:3)</PresentationFormat>
  <Paragraphs>334</Paragraphs>
  <Slides>28</Slides>
  <Notes>14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Anthropogenic aerosol emissions drive variations in Caribbean coral growth   </vt:lpstr>
      <vt:lpstr>Talk summary</vt:lpstr>
      <vt:lpstr>A new understanding of the AMO</vt:lpstr>
      <vt:lpstr>Slide 4</vt:lpstr>
      <vt:lpstr>Sample sites within the GCR</vt:lpstr>
      <vt:lpstr>The AMO, coral growth and observational SSTs</vt:lpstr>
      <vt:lpstr>Using GCMs &amp; statistical models to resolve proximate drivers of AMO-coral growth correlations</vt:lpstr>
      <vt:lpstr>Our GCM: The HadGEM2-ES Earth System Model</vt:lpstr>
      <vt:lpstr>The importance of anthropogenic aerosols to the physical predictors</vt:lpstr>
      <vt:lpstr>The influence of anthropogenic aerosols on statistical models</vt:lpstr>
      <vt:lpstr>Informing our understanding of future Caribbean coral growth: HadGEM2-ES SST and irradiance projections</vt:lpstr>
      <vt:lpstr>Conclusions</vt:lpstr>
      <vt:lpstr>Any Questions?</vt:lpstr>
      <vt:lpstr>Slide 14</vt:lpstr>
      <vt:lpstr>Slide 15</vt:lpstr>
      <vt:lpstr>Slide 16</vt:lpstr>
      <vt:lpstr>Statistical model parameter estimates. Estimates (posterior distribution means) for  SST SW and Ωarag parameters </vt:lpstr>
      <vt:lpstr>Covariance issues</vt:lpstr>
      <vt:lpstr>Slide 19</vt:lpstr>
      <vt:lpstr>Coral growth uncertainty. Coral growth anomalies ± the standard error of the mean (SEM) from the a, Belize and b, Panama master chronologies. 13 year filtered anomalies are shown in red.</vt:lpstr>
      <vt:lpstr>Caribbean SST regimes </vt:lpstr>
      <vt:lpstr>Northern Caribbean?</vt:lpstr>
      <vt:lpstr>Caribbean average Ωarag</vt:lpstr>
      <vt:lpstr>Slide 24</vt:lpstr>
      <vt:lpstr>Slide 25</vt:lpstr>
      <vt:lpstr>Slide 26</vt:lpstr>
      <vt:lpstr>Slide 27</vt:lpstr>
      <vt:lpstr>Slide 28</vt:lpstr>
    </vt:vector>
  </TitlesOfParts>
  <Company>University of Exeter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lk244</dc:creator>
  <cp:lastModifiedBy>lk244</cp:lastModifiedBy>
  <cp:revision>267</cp:revision>
  <dcterms:created xsi:type="dcterms:W3CDTF">2011-06-24T13:00:13Z</dcterms:created>
  <dcterms:modified xsi:type="dcterms:W3CDTF">2012-07-08T00:29:53Z</dcterms:modified>
</cp:coreProperties>
</file>